
<file path=[Content_Types].xml><?xml version="1.0" encoding="utf-8"?>
<Types xmlns="http://schemas.openxmlformats.org/package/2006/content-types">
  <Default Extension="glb" ContentType="model/gltf.binary"/>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0" r:id="rId4"/>
    <p:sldId id="262" r:id="rId5"/>
    <p:sldId id="258" r:id="rId6"/>
    <p:sldId id="265" r:id="rId7"/>
    <p:sldId id="266" r:id="rId8"/>
    <p:sldId id="267" r:id="rId9"/>
    <p:sldId id="270" r:id="rId10"/>
    <p:sldId id="273" r:id="rId11"/>
    <p:sldId id="283" r:id="rId12"/>
    <p:sldId id="268" r:id="rId13"/>
    <p:sldId id="274" r:id="rId14"/>
    <p:sldId id="275" r:id="rId15"/>
    <p:sldId id="276" r:id="rId16"/>
    <p:sldId id="277" r:id="rId17"/>
    <p:sldId id="278" r:id="rId18"/>
    <p:sldId id="279" r:id="rId19"/>
    <p:sldId id="280" r:id="rId20"/>
    <p:sldId id="272" r:id="rId21"/>
    <p:sldId id="281" r:id="rId22"/>
    <p:sldId id="282" r:id="rId2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50" d="100"/>
          <a:sy n="50" d="100"/>
        </p:scale>
        <p:origin x="1133" y="5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C76D9-86F9-106D-0E60-2E3BCCA26E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712E6937-5FF4-3D22-280E-731512F8EC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6759E99D-DAFA-3FD1-CB8B-5D885D3D99D4}"/>
              </a:ext>
            </a:extLst>
          </p:cNvPr>
          <p:cNvSpPr>
            <a:spLocks noGrp="1"/>
          </p:cNvSpPr>
          <p:nvPr>
            <p:ph type="dt" sz="half" idx="10"/>
          </p:nvPr>
        </p:nvSpPr>
        <p:spPr/>
        <p:txBody>
          <a:bodyPr/>
          <a:lstStyle/>
          <a:p>
            <a:fld id="{18E0A144-DCDE-4AFE-A4DF-90046975226C}" type="datetimeFigureOut">
              <a:rPr lang="fr-FR" smtClean="0"/>
              <a:t>30/06/2024</a:t>
            </a:fld>
            <a:endParaRPr lang="fr-FR"/>
          </a:p>
        </p:txBody>
      </p:sp>
      <p:sp>
        <p:nvSpPr>
          <p:cNvPr id="5" name="Footer Placeholder 4">
            <a:extLst>
              <a:ext uri="{FF2B5EF4-FFF2-40B4-BE49-F238E27FC236}">
                <a16:creationId xmlns:a16="http://schemas.microsoft.com/office/drawing/2014/main" id="{6DA3F728-8B6D-2AD1-3B1B-5750AF2F0054}"/>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C0F8154F-0BF8-2CA6-754B-DE4095FE23D0}"/>
              </a:ext>
            </a:extLst>
          </p:cNvPr>
          <p:cNvSpPr>
            <a:spLocks noGrp="1"/>
          </p:cNvSpPr>
          <p:nvPr>
            <p:ph type="sldNum" sz="quarter" idx="12"/>
          </p:nvPr>
        </p:nvSpPr>
        <p:spPr/>
        <p:txBody>
          <a:bodyPr/>
          <a:lstStyle/>
          <a:p>
            <a:fld id="{1AA7C582-9584-483B-AC85-72D36EE9922A}" type="slidenum">
              <a:rPr lang="fr-FR" smtClean="0"/>
              <a:t>‹#›</a:t>
            </a:fld>
            <a:endParaRPr lang="fr-FR"/>
          </a:p>
        </p:txBody>
      </p:sp>
    </p:spTree>
    <p:extLst>
      <p:ext uri="{BB962C8B-B14F-4D97-AF65-F5344CB8AC3E}">
        <p14:creationId xmlns:p14="http://schemas.microsoft.com/office/powerpoint/2010/main" val="44328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1E172-04CF-3272-C64D-88799AD5254A}"/>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B164672D-965B-1652-4419-A264716765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B9F13162-24E9-8304-61FA-9580B29BBE45}"/>
              </a:ext>
            </a:extLst>
          </p:cNvPr>
          <p:cNvSpPr>
            <a:spLocks noGrp="1"/>
          </p:cNvSpPr>
          <p:nvPr>
            <p:ph type="dt" sz="half" idx="10"/>
          </p:nvPr>
        </p:nvSpPr>
        <p:spPr/>
        <p:txBody>
          <a:bodyPr/>
          <a:lstStyle/>
          <a:p>
            <a:fld id="{18E0A144-DCDE-4AFE-A4DF-90046975226C}" type="datetimeFigureOut">
              <a:rPr lang="fr-FR" smtClean="0"/>
              <a:t>30/06/2024</a:t>
            </a:fld>
            <a:endParaRPr lang="fr-FR"/>
          </a:p>
        </p:txBody>
      </p:sp>
      <p:sp>
        <p:nvSpPr>
          <p:cNvPr id="5" name="Footer Placeholder 4">
            <a:extLst>
              <a:ext uri="{FF2B5EF4-FFF2-40B4-BE49-F238E27FC236}">
                <a16:creationId xmlns:a16="http://schemas.microsoft.com/office/drawing/2014/main" id="{ADEC29F1-64C7-78AA-E0A9-49AF29E50A8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C90D9C8-3370-298E-BED9-AC005CAC6B0C}"/>
              </a:ext>
            </a:extLst>
          </p:cNvPr>
          <p:cNvSpPr>
            <a:spLocks noGrp="1"/>
          </p:cNvSpPr>
          <p:nvPr>
            <p:ph type="sldNum" sz="quarter" idx="12"/>
          </p:nvPr>
        </p:nvSpPr>
        <p:spPr/>
        <p:txBody>
          <a:bodyPr/>
          <a:lstStyle/>
          <a:p>
            <a:fld id="{1AA7C582-9584-483B-AC85-72D36EE9922A}" type="slidenum">
              <a:rPr lang="fr-FR" smtClean="0"/>
              <a:t>‹#›</a:t>
            </a:fld>
            <a:endParaRPr lang="fr-FR"/>
          </a:p>
        </p:txBody>
      </p:sp>
    </p:spTree>
    <p:extLst>
      <p:ext uri="{BB962C8B-B14F-4D97-AF65-F5344CB8AC3E}">
        <p14:creationId xmlns:p14="http://schemas.microsoft.com/office/powerpoint/2010/main" val="4143638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92B796-0768-B04D-E4C6-78239F88C3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28481929-6E56-72B9-BF3A-A539311466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2AFEDA5-05A9-50D1-3DEC-BCAFA945316E}"/>
              </a:ext>
            </a:extLst>
          </p:cNvPr>
          <p:cNvSpPr>
            <a:spLocks noGrp="1"/>
          </p:cNvSpPr>
          <p:nvPr>
            <p:ph type="dt" sz="half" idx="10"/>
          </p:nvPr>
        </p:nvSpPr>
        <p:spPr/>
        <p:txBody>
          <a:bodyPr/>
          <a:lstStyle/>
          <a:p>
            <a:fld id="{18E0A144-DCDE-4AFE-A4DF-90046975226C}" type="datetimeFigureOut">
              <a:rPr lang="fr-FR" smtClean="0"/>
              <a:t>30/06/2024</a:t>
            </a:fld>
            <a:endParaRPr lang="fr-FR"/>
          </a:p>
        </p:txBody>
      </p:sp>
      <p:sp>
        <p:nvSpPr>
          <p:cNvPr id="5" name="Footer Placeholder 4">
            <a:extLst>
              <a:ext uri="{FF2B5EF4-FFF2-40B4-BE49-F238E27FC236}">
                <a16:creationId xmlns:a16="http://schemas.microsoft.com/office/drawing/2014/main" id="{7E18F6C1-4B9B-EAE7-687F-C989AEA94B5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9941021B-CD60-31C8-0F10-518298F2F72E}"/>
              </a:ext>
            </a:extLst>
          </p:cNvPr>
          <p:cNvSpPr>
            <a:spLocks noGrp="1"/>
          </p:cNvSpPr>
          <p:nvPr>
            <p:ph type="sldNum" sz="quarter" idx="12"/>
          </p:nvPr>
        </p:nvSpPr>
        <p:spPr/>
        <p:txBody>
          <a:bodyPr/>
          <a:lstStyle/>
          <a:p>
            <a:fld id="{1AA7C582-9584-483B-AC85-72D36EE9922A}" type="slidenum">
              <a:rPr lang="fr-FR" smtClean="0"/>
              <a:t>‹#›</a:t>
            </a:fld>
            <a:endParaRPr lang="fr-FR"/>
          </a:p>
        </p:txBody>
      </p:sp>
    </p:spTree>
    <p:extLst>
      <p:ext uri="{BB962C8B-B14F-4D97-AF65-F5344CB8AC3E}">
        <p14:creationId xmlns:p14="http://schemas.microsoft.com/office/powerpoint/2010/main" val="3242779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16FBF-2FA2-146F-D054-1E58FE09C7BB}"/>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7D4494D-31CD-927A-9281-DAB267477E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736167DE-1C07-6A8F-4225-418F9A96D1E4}"/>
              </a:ext>
            </a:extLst>
          </p:cNvPr>
          <p:cNvSpPr>
            <a:spLocks noGrp="1"/>
          </p:cNvSpPr>
          <p:nvPr>
            <p:ph type="dt" sz="half" idx="10"/>
          </p:nvPr>
        </p:nvSpPr>
        <p:spPr/>
        <p:txBody>
          <a:bodyPr/>
          <a:lstStyle/>
          <a:p>
            <a:fld id="{18E0A144-DCDE-4AFE-A4DF-90046975226C}" type="datetimeFigureOut">
              <a:rPr lang="fr-FR" smtClean="0"/>
              <a:t>30/06/2024</a:t>
            </a:fld>
            <a:endParaRPr lang="fr-FR"/>
          </a:p>
        </p:txBody>
      </p:sp>
      <p:sp>
        <p:nvSpPr>
          <p:cNvPr id="5" name="Footer Placeholder 4">
            <a:extLst>
              <a:ext uri="{FF2B5EF4-FFF2-40B4-BE49-F238E27FC236}">
                <a16:creationId xmlns:a16="http://schemas.microsoft.com/office/drawing/2014/main" id="{74B78DC5-ADE0-60C8-3FB6-DB4729F7450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5586BE6-3B23-B4B1-E688-9EB57CFB0D40}"/>
              </a:ext>
            </a:extLst>
          </p:cNvPr>
          <p:cNvSpPr>
            <a:spLocks noGrp="1"/>
          </p:cNvSpPr>
          <p:nvPr>
            <p:ph type="sldNum" sz="quarter" idx="12"/>
          </p:nvPr>
        </p:nvSpPr>
        <p:spPr/>
        <p:txBody>
          <a:bodyPr/>
          <a:lstStyle/>
          <a:p>
            <a:fld id="{1AA7C582-9584-483B-AC85-72D36EE9922A}" type="slidenum">
              <a:rPr lang="fr-FR" smtClean="0"/>
              <a:t>‹#›</a:t>
            </a:fld>
            <a:endParaRPr lang="fr-FR"/>
          </a:p>
        </p:txBody>
      </p:sp>
    </p:spTree>
    <p:extLst>
      <p:ext uri="{BB962C8B-B14F-4D97-AF65-F5344CB8AC3E}">
        <p14:creationId xmlns:p14="http://schemas.microsoft.com/office/powerpoint/2010/main" val="2509449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601C-0458-FDAB-F53F-7F96645157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34A1AE37-E942-281D-2067-36F70CE207F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47A39C-EBA1-9C0C-55DB-228BC30B3ACC}"/>
              </a:ext>
            </a:extLst>
          </p:cNvPr>
          <p:cNvSpPr>
            <a:spLocks noGrp="1"/>
          </p:cNvSpPr>
          <p:nvPr>
            <p:ph type="dt" sz="half" idx="10"/>
          </p:nvPr>
        </p:nvSpPr>
        <p:spPr/>
        <p:txBody>
          <a:bodyPr/>
          <a:lstStyle/>
          <a:p>
            <a:fld id="{18E0A144-DCDE-4AFE-A4DF-90046975226C}" type="datetimeFigureOut">
              <a:rPr lang="fr-FR" smtClean="0"/>
              <a:t>30/06/2024</a:t>
            </a:fld>
            <a:endParaRPr lang="fr-FR"/>
          </a:p>
        </p:txBody>
      </p:sp>
      <p:sp>
        <p:nvSpPr>
          <p:cNvPr id="5" name="Footer Placeholder 4">
            <a:extLst>
              <a:ext uri="{FF2B5EF4-FFF2-40B4-BE49-F238E27FC236}">
                <a16:creationId xmlns:a16="http://schemas.microsoft.com/office/drawing/2014/main" id="{F5C1B2DC-9454-7CF1-B843-6E52110A43B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148CB987-66CC-BCB7-61FE-B0ED07B72F3A}"/>
              </a:ext>
            </a:extLst>
          </p:cNvPr>
          <p:cNvSpPr>
            <a:spLocks noGrp="1"/>
          </p:cNvSpPr>
          <p:nvPr>
            <p:ph type="sldNum" sz="quarter" idx="12"/>
          </p:nvPr>
        </p:nvSpPr>
        <p:spPr/>
        <p:txBody>
          <a:bodyPr/>
          <a:lstStyle/>
          <a:p>
            <a:fld id="{1AA7C582-9584-483B-AC85-72D36EE9922A}" type="slidenum">
              <a:rPr lang="fr-FR" smtClean="0"/>
              <a:t>‹#›</a:t>
            </a:fld>
            <a:endParaRPr lang="fr-FR"/>
          </a:p>
        </p:txBody>
      </p:sp>
    </p:spTree>
    <p:extLst>
      <p:ext uri="{BB962C8B-B14F-4D97-AF65-F5344CB8AC3E}">
        <p14:creationId xmlns:p14="http://schemas.microsoft.com/office/powerpoint/2010/main" val="92194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7550A-2104-EA16-DC66-FF5ADE2D732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6BE7FF96-60FC-0505-7F84-76ED3EA3B8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3826E7EE-96E7-0DA9-23ED-61CF9B20B4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FBEA6995-4046-179B-18A2-C05CD6288E0B}"/>
              </a:ext>
            </a:extLst>
          </p:cNvPr>
          <p:cNvSpPr>
            <a:spLocks noGrp="1"/>
          </p:cNvSpPr>
          <p:nvPr>
            <p:ph type="dt" sz="half" idx="10"/>
          </p:nvPr>
        </p:nvSpPr>
        <p:spPr/>
        <p:txBody>
          <a:bodyPr/>
          <a:lstStyle/>
          <a:p>
            <a:fld id="{18E0A144-DCDE-4AFE-A4DF-90046975226C}" type="datetimeFigureOut">
              <a:rPr lang="fr-FR" smtClean="0"/>
              <a:t>30/06/2024</a:t>
            </a:fld>
            <a:endParaRPr lang="fr-FR"/>
          </a:p>
        </p:txBody>
      </p:sp>
      <p:sp>
        <p:nvSpPr>
          <p:cNvPr id="6" name="Footer Placeholder 5">
            <a:extLst>
              <a:ext uri="{FF2B5EF4-FFF2-40B4-BE49-F238E27FC236}">
                <a16:creationId xmlns:a16="http://schemas.microsoft.com/office/drawing/2014/main" id="{6BEF33D3-CDD3-0B31-4DE6-DA250915B0D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6BE83A2A-5B25-C907-08B5-5472371C72A6}"/>
              </a:ext>
            </a:extLst>
          </p:cNvPr>
          <p:cNvSpPr>
            <a:spLocks noGrp="1"/>
          </p:cNvSpPr>
          <p:nvPr>
            <p:ph type="sldNum" sz="quarter" idx="12"/>
          </p:nvPr>
        </p:nvSpPr>
        <p:spPr/>
        <p:txBody>
          <a:bodyPr/>
          <a:lstStyle/>
          <a:p>
            <a:fld id="{1AA7C582-9584-483B-AC85-72D36EE9922A}" type="slidenum">
              <a:rPr lang="fr-FR" smtClean="0"/>
              <a:t>‹#›</a:t>
            </a:fld>
            <a:endParaRPr lang="fr-FR"/>
          </a:p>
        </p:txBody>
      </p:sp>
    </p:spTree>
    <p:extLst>
      <p:ext uri="{BB962C8B-B14F-4D97-AF65-F5344CB8AC3E}">
        <p14:creationId xmlns:p14="http://schemas.microsoft.com/office/powerpoint/2010/main" val="2581947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229F-B12B-14DF-9009-EE12CCD4083F}"/>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F24F52F0-29CF-D4E6-9C87-25DAB3040B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C8480B-C80C-FFDF-B12F-679D6910A4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3BE05C50-6D6E-FE4D-C4B2-6A2AC7ED36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9D3B75-CC54-1407-9707-B7EA62FBCE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8A885B9E-9822-30EC-0831-03EC5465C02C}"/>
              </a:ext>
            </a:extLst>
          </p:cNvPr>
          <p:cNvSpPr>
            <a:spLocks noGrp="1"/>
          </p:cNvSpPr>
          <p:nvPr>
            <p:ph type="dt" sz="half" idx="10"/>
          </p:nvPr>
        </p:nvSpPr>
        <p:spPr/>
        <p:txBody>
          <a:bodyPr/>
          <a:lstStyle/>
          <a:p>
            <a:fld id="{18E0A144-DCDE-4AFE-A4DF-90046975226C}" type="datetimeFigureOut">
              <a:rPr lang="fr-FR" smtClean="0"/>
              <a:t>30/06/2024</a:t>
            </a:fld>
            <a:endParaRPr lang="fr-FR"/>
          </a:p>
        </p:txBody>
      </p:sp>
      <p:sp>
        <p:nvSpPr>
          <p:cNvPr id="8" name="Footer Placeholder 7">
            <a:extLst>
              <a:ext uri="{FF2B5EF4-FFF2-40B4-BE49-F238E27FC236}">
                <a16:creationId xmlns:a16="http://schemas.microsoft.com/office/drawing/2014/main" id="{B0108AAA-0645-2477-0D08-EA53218FC6B8}"/>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AAEB6791-1C58-EFF3-A99E-E873B956C469}"/>
              </a:ext>
            </a:extLst>
          </p:cNvPr>
          <p:cNvSpPr>
            <a:spLocks noGrp="1"/>
          </p:cNvSpPr>
          <p:nvPr>
            <p:ph type="sldNum" sz="quarter" idx="12"/>
          </p:nvPr>
        </p:nvSpPr>
        <p:spPr/>
        <p:txBody>
          <a:bodyPr/>
          <a:lstStyle/>
          <a:p>
            <a:fld id="{1AA7C582-9584-483B-AC85-72D36EE9922A}" type="slidenum">
              <a:rPr lang="fr-FR" smtClean="0"/>
              <a:t>‹#›</a:t>
            </a:fld>
            <a:endParaRPr lang="fr-FR"/>
          </a:p>
        </p:txBody>
      </p:sp>
    </p:spTree>
    <p:extLst>
      <p:ext uri="{BB962C8B-B14F-4D97-AF65-F5344CB8AC3E}">
        <p14:creationId xmlns:p14="http://schemas.microsoft.com/office/powerpoint/2010/main" val="3881105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6E71A-43EE-DA2F-E1F5-625C2DBA191C}"/>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3876F6BB-A174-5295-D940-A5577123D849}"/>
              </a:ext>
            </a:extLst>
          </p:cNvPr>
          <p:cNvSpPr>
            <a:spLocks noGrp="1"/>
          </p:cNvSpPr>
          <p:nvPr>
            <p:ph type="dt" sz="half" idx="10"/>
          </p:nvPr>
        </p:nvSpPr>
        <p:spPr/>
        <p:txBody>
          <a:bodyPr/>
          <a:lstStyle/>
          <a:p>
            <a:fld id="{18E0A144-DCDE-4AFE-A4DF-90046975226C}" type="datetimeFigureOut">
              <a:rPr lang="fr-FR" smtClean="0"/>
              <a:t>30/06/2024</a:t>
            </a:fld>
            <a:endParaRPr lang="fr-FR"/>
          </a:p>
        </p:txBody>
      </p:sp>
      <p:sp>
        <p:nvSpPr>
          <p:cNvPr id="4" name="Footer Placeholder 3">
            <a:extLst>
              <a:ext uri="{FF2B5EF4-FFF2-40B4-BE49-F238E27FC236}">
                <a16:creationId xmlns:a16="http://schemas.microsoft.com/office/drawing/2014/main" id="{378A10F4-75F5-946F-F0CC-A6F46DD159D5}"/>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A0E4B366-4A04-98B4-CC73-107AC5704FDC}"/>
              </a:ext>
            </a:extLst>
          </p:cNvPr>
          <p:cNvSpPr>
            <a:spLocks noGrp="1"/>
          </p:cNvSpPr>
          <p:nvPr>
            <p:ph type="sldNum" sz="quarter" idx="12"/>
          </p:nvPr>
        </p:nvSpPr>
        <p:spPr/>
        <p:txBody>
          <a:bodyPr/>
          <a:lstStyle/>
          <a:p>
            <a:fld id="{1AA7C582-9584-483B-AC85-72D36EE9922A}" type="slidenum">
              <a:rPr lang="fr-FR" smtClean="0"/>
              <a:t>‹#›</a:t>
            </a:fld>
            <a:endParaRPr lang="fr-FR"/>
          </a:p>
        </p:txBody>
      </p:sp>
    </p:spTree>
    <p:extLst>
      <p:ext uri="{BB962C8B-B14F-4D97-AF65-F5344CB8AC3E}">
        <p14:creationId xmlns:p14="http://schemas.microsoft.com/office/powerpoint/2010/main" val="2836836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37E167-0F00-F0A8-023C-B8EFC2FC0CBC}"/>
              </a:ext>
            </a:extLst>
          </p:cNvPr>
          <p:cNvSpPr>
            <a:spLocks noGrp="1"/>
          </p:cNvSpPr>
          <p:nvPr>
            <p:ph type="dt" sz="half" idx="10"/>
          </p:nvPr>
        </p:nvSpPr>
        <p:spPr/>
        <p:txBody>
          <a:bodyPr/>
          <a:lstStyle/>
          <a:p>
            <a:fld id="{18E0A144-DCDE-4AFE-A4DF-90046975226C}" type="datetimeFigureOut">
              <a:rPr lang="fr-FR" smtClean="0"/>
              <a:t>30/06/2024</a:t>
            </a:fld>
            <a:endParaRPr lang="fr-FR"/>
          </a:p>
        </p:txBody>
      </p:sp>
      <p:sp>
        <p:nvSpPr>
          <p:cNvPr id="3" name="Footer Placeholder 2">
            <a:extLst>
              <a:ext uri="{FF2B5EF4-FFF2-40B4-BE49-F238E27FC236}">
                <a16:creationId xmlns:a16="http://schemas.microsoft.com/office/drawing/2014/main" id="{7E00FC39-3A88-6BA5-BA4B-E099DFF4BF7C}"/>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3C53D04A-5D84-2E48-7400-C278442E0081}"/>
              </a:ext>
            </a:extLst>
          </p:cNvPr>
          <p:cNvSpPr>
            <a:spLocks noGrp="1"/>
          </p:cNvSpPr>
          <p:nvPr>
            <p:ph type="sldNum" sz="quarter" idx="12"/>
          </p:nvPr>
        </p:nvSpPr>
        <p:spPr/>
        <p:txBody>
          <a:bodyPr/>
          <a:lstStyle/>
          <a:p>
            <a:fld id="{1AA7C582-9584-483B-AC85-72D36EE9922A}" type="slidenum">
              <a:rPr lang="fr-FR" smtClean="0"/>
              <a:t>‹#›</a:t>
            </a:fld>
            <a:endParaRPr lang="fr-FR"/>
          </a:p>
        </p:txBody>
      </p:sp>
    </p:spTree>
    <p:extLst>
      <p:ext uri="{BB962C8B-B14F-4D97-AF65-F5344CB8AC3E}">
        <p14:creationId xmlns:p14="http://schemas.microsoft.com/office/powerpoint/2010/main" val="1309425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2AD6E-983E-1A1A-AC8A-1FA379A835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5879A350-2F50-C820-0093-5BA3604850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BB75C09A-942F-99DE-2E97-684869CDCE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83918F-E98D-EAF7-D295-E6C41C0D9D95}"/>
              </a:ext>
            </a:extLst>
          </p:cNvPr>
          <p:cNvSpPr>
            <a:spLocks noGrp="1"/>
          </p:cNvSpPr>
          <p:nvPr>
            <p:ph type="dt" sz="half" idx="10"/>
          </p:nvPr>
        </p:nvSpPr>
        <p:spPr/>
        <p:txBody>
          <a:bodyPr/>
          <a:lstStyle/>
          <a:p>
            <a:fld id="{18E0A144-DCDE-4AFE-A4DF-90046975226C}" type="datetimeFigureOut">
              <a:rPr lang="fr-FR" smtClean="0"/>
              <a:t>30/06/2024</a:t>
            </a:fld>
            <a:endParaRPr lang="fr-FR"/>
          </a:p>
        </p:txBody>
      </p:sp>
      <p:sp>
        <p:nvSpPr>
          <p:cNvPr id="6" name="Footer Placeholder 5">
            <a:extLst>
              <a:ext uri="{FF2B5EF4-FFF2-40B4-BE49-F238E27FC236}">
                <a16:creationId xmlns:a16="http://schemas.microsoft.com/office/drawing/2014/main" id="{F1705A02-C671-1E3D-4DE3-B680FC90FE23}"/>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CCFBA35B-C509-3BFE-F560-7934E5E0E469}"/>
              </a:ext>
            </a:extLst>
          </p:cNvPr>
          <p:cNvSpPr>
            <a:spLocks noGrp="1"/>
          </p:cNvSpPr>
          <p:nvPr>
            <p:ph type="sldNum" sz="quarter" idx="12"/>
          </p:nvPr>
        </p:nvSpPr>
        <p:spPr/>
        <p:txBody>
          <a:bodyPr/>
          <a:lstStyle/>
          <a:p>
            <a:fld id="{1AA7C582-9584-483B-AC85-72D36EE9922A}" type="slidenum">
              <a:rPr lang="fr-FR" smtClean="0"/>
              <a:t>‹#›</a:t>
            </a:fld>
            <a:endParaRPr lang="fr-FR"/>
          </a:p>
        </p:txBody>
      </p:sp>
    </p:spTree>
    <p:extLst>
      <p:ext uri="{BB962C8B-B14F-4D97-AF65-F5344CB8AC3E}">
        <p14:creationId xmlns:p14="http://schemas.microsoft.com/office/powerpoint/2010/main" val="560055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FD979-82C7-F63E-46B6-4C1F79B642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C02CC9DC-5839-472C-097C-75123677FF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8B91A5AF-4C7B-A9A1-863F-DEBB573056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1AA1B9-A6E2-505E-5489-4FC61574D54F}"/>
              </a:ext>
            </a:extLst>
          </p:cNvPr>
          <p:cNvSpPr>
            <a:spLocks noGrp="1"/>
          </p:cNvSpPr>
          <p:nvPr>
            <p:ph type="dt" sz="half" idx="10"/>
          </p:nvPr>
        </p:nvSpPr>
        <p:spPr/>
        <p:txBody>
          <a:bodyPr/>
          <a:lstStyle/>
          <a:p>
            <a:fld id="{18E0A144-DCDE-4AFE-A4DF-90046975226C}" type="datetimeFigureOut">
              <a:rPr lang="fr-FR" smtClean="0"/>
              <a:t>30/06/2024</a:t>
            </a:fld>
            <a:endParaRPr lang="fr-FR"/>
          </a:p>
        </p:txBody>
      </p:sp>
      <p:sp>
        <p:nvSpPr>
          <p:cNvPr id="6" name="Footer Placeholder 5">
            <a:extLst>
              <a:ext uri="{FF2B5EF4-FFF2-40B4-BE49-F238E27FC236}">
                <a16:creationId xmlns:a16="http://schemas.microsoft.com/office/drawing/2014/main" id="{7541D28E-F1B8-EA0A-D142-413B3902F3E5}"/>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06752831-10CE-9A4E-3852-1419460C50E9}"/>
              </a:ext>
            </a:extLst>
          </p:cNvPr>
          <p:cNvSpPr>
            <a:spLocks noGrp="1"/>
          </p:cNvSpPr>
          <p:nvPr>
            <p:ph type="sldNum" sz="quarter" idx="12"/>
          </p:nvPr>
        </p:nvSpPr>
        <p:spPr/>
        <p:txBody>
          <a:bodyPr/>
          <a:lstStyle/>
          <a:p>
            <a:fld id="{1AA7C582-9584-483B-AC85-72D36EE9922A}" type="slidenum">
              <a:rPr lang="fr-FR" smtClean="0"/>
              <a:t>‹#›</a:t>
            </a:fld>
            <a:endParaRPr lang="fr-FR"/>
          </a:p>
        </p:txBody>
      </p:sp>
    </p:spTree>
    <p:extLst>
      <p:ext uri="{BB962C8B-B14F-4D97-AF65-F5344CB8AC3E}">
        <p14:creationId xmlns:p14="http://schemas.microsoft.com/office/powerpoint/2010/main" val="2424108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05B4B5-D871-1A11-EE91-63E0CC7945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FDA70002-8DED-D745-2A97-B74D5E6614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7D9894B3-2B40-2A6C-0206-C005AD1BE9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8E0A144-DCDE-4AFE-A4DF-90046975226C}" type="datetimeFigureOut">
              <a:rPr lang="fr-FR" smtClean="0"/>
              <a:t>30/06/2024</a:t>
            </a:fld>
            <a:endParaRPr lang="fr-FR"/>
          </a:p>
        </p:txBody>
      </p:sp>
      <p:sp>
        <p:nvSpPr>
          <p:cNvPr id="5" name="Footer Placeholder 4">
            <a:extLst>
              <a:ext uri="{FF2B5EF4-FFF2-40B4-BE49-F238E27FC236}">
                <a16:creationId xmlns:a16="http://schemas.microsoft.com/office/drawing/2014/main" id="{3F09C66D-C03E-E285-51C2-55D6A373B2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Slide Number Placeholder 5">
            <a:extLst>
              <a:ext uri="{FF2B5EF4-FFF2-40B4-BE49-F238E27FC236}">
                <a16:creationId xmlns:a16="http://schemas.microsoft.com/office/drawing/2014/main" id="{2B9EA59F-B515-1B1E-D8FC-7D82733CF0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AA7C582-9584-483B-AC85-72D36EE9922A}" type="slidenum">
              <a:rPr lang="fr-FR" smtClean="0"/>
              <a:t>‹#›</a:t>
            </a:fld>
            <a:endParaRPr lang="fr-FR"/>
          </a:p>
        </p:txBody>
      </p:sp>
    </p:spTree>
    <p:extLst>
      <p:ext uri="{BB962C8B-B14F-4D97-AF65-F5344CB8AC3E}">
        <p14:creationId xmlns:p14="http://schemas.microsoft.com/office/powerpoint/2010/main" val="292711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17/06/relationships/model3d" Target="../media/model3d2.glb"/><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microsoft.com/office/2017/06/relationships/model3d" Target="../media/model3d1.glb"/><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7/06/relationships/model3d" Target="../media/model3d1.glb"/><Relationship Id="rId1" Type="http://schemas.openxmlformats.org/officeDocument/2006/relationships/slideLayout" Target="../slideLayouts/slideLayout2.xml"/><Relationship Id="rId5" Type="http://schemas.openxmlformats.org/officeDocument/2006/relationships/image" Target="../media/image19.png"/><Relationship Id="rId4" Type="http://schemas.microsoft.com/office/2017/06/relationships/model3d" Target="../media/model3d3.glb"/></Relationships>
</file>

<file path=ppt/slides/_rels/slide2.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17/06/relationships/model3d" Target="../media/model3d1.glb"/><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7/06/relationships/model3d" Target="../media/model3d3.glb"/><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7/06/relationships/model3d" Target="../media/model3d3.glb"/><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17/06/relationships/model3d" Target="../media/model3d1.glb"/></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17/06/relationships/model3d" Target="../media/model3d1.glb"/><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17/06/relationships/model3d" Target="../media/model3d2.glb"/><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17/06/relationships/model3d" Target="../media/model3d2.glb"/><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17/06/relationships/model3d" Target="../media/model3d2.glb"/><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17/06/relationships/model3d" Target="../media/model3d2.glb"/><Relationship Id="rId4" Type="http://schemas.openxmlformats.org/officeDocument/2006/relationships/image" Target="../media/image5.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 Id="rId6" Type="http://schemas.microsoft.com/office/2017/06/relationships/model3d" Target="../media/model3d1.glb"/><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7/06/relationships/model3d" Target="../media/model3d1.glb"/><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24" name="Freeform: Shape 23">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3" name="Picture 12" descr="A group of fake carrots on a blue background&#10;&#10;Description automatically generated">
            <a:extLst>
              <a:ext uri="{FF2B5EF4-FFF2-40B4-BE49-F238E27FC236}">
                <a16:creationId xmlns:a16="http://schemas.microsoft.com/office/drawing/2014/main" id="{43DA05DB-CB96-F53F-A279-600C516F5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 y="-172720"/>
            <a:ext cx="12192309" cy="7487920"/>
          </a:xfrm>
          <a:prstGeom prst="rect">
            <a:avLst/>
          </a:prstGeom>
        </p:spPr>
      </p:pic>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64BADF6A-54DF-5C7B-3A16-A77C17FC2D9E}"/>
                  </a:ext>
                </a:extLst>
              </p:cNvPr>
              <p:cNvGraphicFramePr>
                <a:graphicFrameLocks noChangeAspect="1"/>
              </p:cNvGraphicFramePr>
              <p:nvPr>
                <p:extLst>
                  <p:ext uri="{D42A27DB-BD31-4B8C-83A1-F6EECF244321}">
                    <p14:modId xmlns:p14="http://schemas.microsoft.com/office/powerpoint/2010/main" val="3659387863"/>
                  </p:ext>
                </p:extLst>
              </p:nvPr>
            </p:nvGraphicFramePr>
            <p:xfrm>
              <a:off x="9643466" y="513756"/>
              <a:ext cx="3018393" cy="6065351"/>
            </p:xfrm>
            <a:graphic>
              <a:graphicData uri="http://schemas.microsoft.com/office/drawing/2017/model3d">
                <am3d:model3d r:embed="rId3">
                  <am3d:spPr>
                    <a:xfrm>
                      <a:off x="0" y="0"/>
                      <a:ext cx="3018393" cy="6065351"/>
                    </a:xfrm>
                    <a:prstGeom prst="rect">
                      <a:avLst/>
                    </a:prstGeom>
                  </am3d:spPr>
                  <am3d:camera>
                    <am3d:pos x="0" y="0" z="64409674"/>
                    <am3d:up dx="0" dy="36000000" dz="0"/>
                    <am3d:lookAt x="0" y="0" z="0"/>
                    <am3d:perspective fov="2700000"/>
                  </am3d:camera>
                  <am3d:trans>
                    <am3d:meterPerModelUnit n="405734" d="1000000"/>
                    <am3d:preTrans dx="-1020305" dy="-17922822" dz="-1419617"/>
                    <am3d:scale>
                      <am3d:sx n="1000000" d="1000000"/>
                      <am3d:sy n="1000000" d="1000000"/>
                      <am3d:sz n="1000000" d="1000000"/>
                    </am3d:scale>
                    <am3d:rot ax="460020" ay="54178" az="7287"/>
                    <am3d:postTrans dx="0" dy="0" dz="0"/>
                  </am3d:trans>
                  <am3d:raster rName="Office3DRenderer" rVer="16.0.8326">
                    <am3d:blip r:embed="rId4"/>
                  </am3d:raster>
                  <am3d:objViewport viewportSz="82553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64BADF6A-54DF-5C7B-3A16-A77C17FC2D9E}"/>
                  </a:ext>
                </a:extLst>
              </p:cNvPr>
              <p:cNvPicPr>
                <a:picLocks noGrp="1" noRot="1" noChangeAspect="1" noMove="1" noResize="1" noEditPoints="1" noAdjustHandles="1" noChangeArrowheads="1" noChangeShapeType="1" noCrop="1"/>
              </p:cNvPicPr>
              <p:nvPr/>
            </p:nvPicPr>
            <p:blipFill>
              <a:blip r:embed="rId4"/>
              <a:stretch>
                <a:fillRect/>
              </a:stretch>
            </p:blipFill>
            <p:spPr>
              <a:xfrm>
                <a:off x="9643466" y="513756"/>
                <a:ext cx="3018393" cy="6065351"/>
              </a:xfrm>
              <a:prstGeom prst="rect">
                <a:avLst/>
              </a:prstGeom>
            </p:spPr>
          </p:pic>
        </mc:Fallback>
      </mc:AlternateContent>
      <p:sp>
        <p:nvSpPr>
          <p:cNvPr id="15" name="TextBox 14">
            <a:extLst>
              <a:ext uri="{FF2B5EF4-FFF2-40B4-BE49-F238E27FC236}">
                <a16:creationId xmlns:a16="http://schemas.microsoft.com/office/drawing/2014/main" id="{F316D312-4A73-4B8A-D187-2B88BFC8753C}"/>
              </a:ext>
            </a:extLst>
          </p:cNvPr>
          <p:cNvSpPr txBox="1"/>
          <p:nvPr/>
        </p:nvSpPr>
        <p:spPr>
          <a:xfrm>
            <a:off x="-923" y="1391815"/>
            <a:ext cx="10475422" cy="1569660"/>
          </a:xfrm>
          <a:prstGeom prst="rect">
            <a:avLst/>
          </a:prstGeom>
          <a:noFill/>
        </p:spPr>
        <p:txBody>
          <a:bodyPr wrap="square" rtlCol="0">
            <a:spAutoFit/>
          </a:bodyPr>
          <a:lstStyle/>
          <a:p>
            <a:r>
              <a:rPr lang="en-US" sz="3200" dirty="0"/>
              <a:t>		          </a:t>
            </a:r>
            <a:r>
              <a:rPr lang="en-US" sz="4800" dirty="0">
                <a:latin typeface="ADLaM Display" panose="02010000000000000000" pitchFamily="2" charset="0"/>
                <a:ea typeface="ADLaM Display" panose="02010000000000000000" pitchFamily="2" charset="0"/>
                <a:cs typeface="ADLaM Display" panose="02010000000000000000" pitchFamily="2" charset="0"/>
              </a:rPr>
              <a:t>Meet </a:t>
            </a:r>
            <a:r>
              <a:rPr lang="en-US" sz="4800" dirty="0" err="1">
                <a:latin typeface="ADLaM Display" panose="02010000000000000000" pitchFamily="2" charset="0"/>
                <a:ea typeface="ADLaM Display" panose="02010000000000000000" pitchFamily="2" charset="0"/>
                <a:cs typeface="ADLaM Display" panose="02010000000000000000" pitchFamily="2" charset="0"/>
              </a:rPr>
              <a:t>BunnyBot</a:t>
            </a:r>
            <a:r>
              <a:rPr lang="en-US" sz="4800" dirty="0">
                <a:latin typeface="ADLaM Display" panose="02010000000000000000" pitchFamily="2" charset="0"/>
                <a:ea typeface="ADLaM Display" panose="02010000000000000000" pitchFamily="2" charset="0"/>
                <a:cs typeface="ADLaM Display" panose="02010000000000000000" pitchFamily="2" charset="0"/>
              </a:rPr>
              <a:t>: </a:t>
            </a:r>
          </a:p>
          <a:p>
            <a:r>
              <a:rPr lang="en-US" sz="4800" dirty="0">
                <a:latin typeface="ADLaM Display" panose="02010000000000000000" pitchFamily="2" charset="0"/>
                <a:ea typeface="ADLaM Display" panose="02010000000000000000" pitchFamily="2" charset="0"/>
                <a:cs typeface="ADLaM Display" panose="02010000000000000000" pitchFamily="2" charset="0"/>
              </a:rPr>
              <a:t>	The Carrot-Loving Answer Bot</a:t>
            </a:r>
            <a:endParaRPr lang="fr-FR" sz="48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7" name="TextBox 16">
            <a:extLst>
              <a:ext uri="{FF2B5EF4-FFF2-40B4-BE49-F238E27FC236}">
                <a16:creationId xmlns:a16="http://schemas.microsoft.com/office/drawing/2014/main" id="{35D3FD96-6F6A-601A-1789-DEC4B47A137C}"/>
              </a:ext>
            </a:extLst>
          </p:cNvPr>
          <p:cNvSpPr txBox="1"/>
          <p:nvPr/>
        </p:nvSpPr>
        <p:spPr>
          <a:xfrm>
            <a:off x="2146260" y="3608701"/>
            <a:ext cx="7010400" cy="461665"/>
          </a:xfrm>
          <a:prstGeom prst="rect">
            <a:avLst/>
          </a:prstGeom>
          <a:noFill/>
        </p:spPr>
        <p:txBody>
          <a:bodyPr wrap="square" rtlCol="0">
            <a:spAutoFit/>
          </a:bodyPr>
          <a:lstStyle/>
          <a:p>
            <a:r>
              <a:rPr lang="en-US" sz="2400" dirty="0">
                <a:latin typeface="Amasis MT Pro Medium" panose="02040604050005020304" pitchFamily="18" charset="0"/>
              </a:rPr>
              <a:t>Making Learning Fun and Interactive for Kids</a:t>
            </a:r>
            <a:endParaRPr lang="fr-FR" sz="2400" dirty="0">
              <a:latin typeface="Amasis MT Pro Medium" panose="02040604050005020304" pitchFamily="18" charset="0"/>
            </a:endParaRPr>
          </a:p>
        </p:txBody>
      </p:sp>
      <mc:AlternateContent xmlns:mc="http://schemas.openxmlformats.org/markup-compatibility/2006">
        <mc:Choice xmlns:am3d="http://schemas.microsoft.com/office/drawing/2017/model3d" Requires="am3d">
          <p:graphicFrame>
            <p:nvGraphicFramePr>
              <p:cNvPr id="19" name="3D Model 18" descr="Carrot">
                <a:extLst>
                  <a:ext uri="{FF2B5EF4-FFF2-40B4-BE49-F238E27FC236}">
                    <a16:creationId xmlns:a16="http://schemas.microsoft.com/office/drawing/2014/main" id="{D2F7EC71-7686-C6D4-C45E-E23D8770B882}"/>
                  </a:ext>
                </a:extLst>
              </p:cNvPr>
              <p:cNvGraphicFramePr>
                <a:graphicFrameLocks noChangeAspect="1"/>
              </p:cNvGraphicFramePr>
              <p:nvPr>
                <p:extLst>
                  <p:ext uri="{D42A27DB-BD31-4B8C-83A1-F6EECF244321}">
                    <p14:modId xmlns:p14="http://schemas.microsoft.com/office/powerpoint/2010/main" val="729989631"/>
                  </p:ext>
                </p:extLst>
              </p:nvPr>
            </p:nvGraphicFramePr>
            <p:xfrm rot="12301691">
              <a:off x="-1006532" y="-1455373"/>
              <a:ext cx="1541995" cy="6662937"/>
            </p:xfrm>
            <a:graphic>
              <a:graphicData uri="http://schemas.microsoft.com/office/drawing/2017/model3d">
                <am3d:model3d r:embed="rId5">
                  <am3d:spPr>
                    <a:xfrm rot="12301691">
                      <a:off x="0" y="0"/>
                      <a:ext cx="1541995" cy="6662937"/>
                    </a:xfrm>
                    <a:prstGeom prst="rect">
                      <a:avLst/>
                    </a:prstGeom>
                  </am3d:spPr>
                  <am3d:camera>
                    <am3d:pos x="0" y="0" z="49045745"/>
                    <am3d:up dx="0" dy="36000000" dz="0"/>
                    <am3d:lookAt x="0" y="0" z="0"/>
                    <am3d:perspective fov="2700000"/>
                  </am3d:camera>
                  <am3d:trans>
                    <am3d:meterPerModelUnit n="10272354" d="1000000"/>
                    <am3d:preTrans dx="-361969" dy="-18000000" dz="149073"/>
                    <am3d:scale>
                      <am3d:sx n="1000000" d="1000000"/>
                      <am3d:sy n="1000000" d="1000000"/>
                      <am3d:sz n="1000000" d="1000000"/>
                    </am3d:scale>
                    <am3d:rot ax="8972963" ay="-3554596" az="-9191804"/>
                    <am3d:postTrans dx="0" dy="0" dz="0"/>
                  </am3d:trans>
                  <am3d:raster rName="Office3DRenderer" rVer="16.0.8326">
                    <am3d:blip r:embed="rId6"/>
                  </am3d:raster>
                  <am3d:objViewport viewportSz="69104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Carrot">
                <a:extLst>
                  <a:ext uri="{FF2B5EF4-FFF2-40B4-BE49-F238E27FC236}">
                    <a16:creationId xmlns:a16="http://schemas.microsoft.com/office/drawing/2014/main" id="{D2F7EC71-7686-C6D4-C45E-E23D8770B882}"/>
                  </a:ext>
                </a:extLst>
              </p:cNvPr>
              <p:cNvPicPr>
                <a:picLocks noGrp="1" noRot="1" noChangeAspect="1" noMove="1" noResize="1" noEditPoints="1" noAdjustHandles="1" noChangeArrowheads="1" noChangeShapeType="1" noCrop="1"/>
              </p:cNvPicPr>
              <p:nvPr/>
            </p:nvPicPr>
            <p:blipFill>
              <a:blip r:embed="rId6"/>
              <a:stretch>
                <a:fillRect/>
              </a:stretch>
            </p:blipFill>
            <p:spPr>
              <a:xfrm rot="12301691">
                <a:off x="-1006532" y="-1455373"/>
                <a:ext cx="1541995" cy="6662937"/>
              </a:xfrm>
              <a:prstGeom prst="rect">
                <a:avLst/>
              </a:prstGeom>
            </p:spPr>
          </p:pic>
        </mc:Fallback>
      </mc:AlternateContent>
    </p:spTree>
    <p:extLst>
      <p:ext uri="{BB962C8B-B14F-4D97-AF65-F5344CB8AC3E}">
        <p14:creationId xmlns:p14="http://schemas.microsoft.com/office/powerpoint/2010/main" val="325646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
        <p:cNvGrpSpPr/>
        <p:nvPr/>
      </p:nvGrpSpPr>
      <p:grpSpPr>
        <a:xfrm>
          <a:off x="0" y="0"/>
          <a:ext cx="0" cy="0"/>
          <a:chOff x="0" y="0"/>
          <a:chExt cx="0" cy="0"/>
        </a:xfrm>
      </p:grpSpPr>
      <p:pic>
        <p:nvPicPr>
          <p:cNvPr id="2" name="449493025_25843485521964682_1976139368014714475_n">
            <a:hlinkClick r:id="" action="ppaction://media"/>
            <a:extLst>
              <a:ext uri="{FF2B5EF4-FFF2-40B4-BE49-F238E27FC236}">
                <a16:creationId xmlns:a16="http://schemas.microsoft.com/office/drawing/2014/main" id="{939F99D6-5105-0EB6-CA3B-271D5FC889A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45720"/>
            <a:ext cx="12192000" cy="6477000"/>
          </a:xfrm>
          <a:prstGeom prst="rect">
            <a:avLst/>
          </a:prstGeom>
        </p:spPr>
      </p:pic>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0A6A98A4-BBF1-5A2F-E0CD-04743153278C}"/>
                  </a:ext>
                </a:extLst>
              </p:cNvPr>
              <p:cNvGraphicFramePr>
                <a:graphicFrameLocks noChangeAspect="1"/>
              </p:cNvGraphicFramePr>
              <p:nvPr>
                <p:extLst>
                  <p:ext uri="{D42A27DB-BD31-4B8C-83A1-F6EECF244321}">
                    <p14:modId xmlns:p14="http://schemas.microsoft.com/office/powerpoint/2010/main" val="710303077"/>
                  </p:ext>
                </p:extLst>
              </p:nvPr>
            </p:nvGraphicFramePr>
            <p:xfrm>
              <a:off x="9291674" y="971652"/>
              <a:ext cx="2734916" cy="5551068"/>
            </p:xfrm>
            <a:graphic>
              <a:graphicData uri="http://schemas.microsoft.com/office/drawing/2017/model3d">
                <am3d:model3d r:embed="rId5">
                  <am3d:spPr>
                    <a:xfrm>
                      <a:off x="0" y="0"/>
                      <a:ext cx="2734916" cy="5551068"/>
                    </a:xfrm>
                    <a:prstGeom prst="rect">
                      <a:avLst/>
                    </a:prstGeom>
                  </am3d:spPr>
                  <am3d:camera>
                    <am3d:pos x="0" y="0" z="64409674"/>
                    <am3d:up dx="0" dy="36000000" dz="0"/>
                    <am3d:lookAt x="0" y="0" z="0"/>
                    <am3d:perspective fov="2700000"/>
                  </am3d:camera>
                  <am3d:trans>
                    <am3d:meterPerModelUnit n="405734" d="1000000"/>
                    <am3d:preTrans dx="-1020305" dy="-17922822" dz="-1419617"/>
                    <am3d:scale>
                      <am3d:sx n="1000000" d="1000000"/>
                      <am3d:sy n="1000000" d="1000000"/>
                      <am3d:sz n="1000000" d="1000000"/>
                    </am3d:scale>
                    <am3d:rot ax="1832536" ay="-401651" az="-236072"/>
                    <am3d:postTrans dx="0" dy="0" dz="0"/>
                  </am3d:trans>
                  <am3d:raster rName="Office3DRenderer" rVer="16.0.8326">
                    <am3d:blip r:embed="rId6"/>
                  </am3d:raster>
                  <am3d:objViewport viewportSz="782565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0A6A98A4-BBF1-5A2F-E0CD-04743153278C}"/>
                  </a:ext>
                </a:extLst>
              </p:cNvPr>
              <p:cNvPicPr>
                <a:picLocks noGrp="1" noRot="1" noChangeAspect="1" noMove="1" noResize="1" noEditPoints="1" noAdjustHandles="1" noChangeArrowheads="1" noChangeShapeType="1" noCrop="1"/>
              </p:cNvPicPr>
              <p:nvPr/>
            </p:nvPicPr>
            <p:blipFill>
              <a:blip r:embed="rId6"/>
              <a:stretch>
                <a:fillRect/>
              </a:stretch>
            </p:blipFill>
            <p:spPr>
              <a:xfrm>
                <a:off x="9291674" y="971652"/>
                <a:ext cx="2734916" cy="5551068"/>
              </a:xfrm>
              <a:prstGeom prst="rect">
                <a:avLst/>
              </a:prstGeom>
            </p:spPr>
          </p:pic>
        </mc:Fallback>
      </mc:AlternateContent>
    </p:spTree>
    <p:extLst>
      <p:ext uri="{BB962C8B-B14F-4D97-AF65-F5344CB8AC3E}">
        <p14:creationId xmlns:p14="http://schemas.microsoft.com/office/powerpoint/2010/main" val="17525542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8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A925F4-C0E2-91E8-39C8-91A235F239FB}"/>
              </a:ext>
            </a:extLst>
          </p:cNvPr>
          <p:cNvSpPr txBox="1"/>
          <p:nvPr/>
        </p:nvSpPr>
        <p:spPr>
          <a:xfrm>
            <a:off x="-555374" y="2815758"/>
            <a:ext cx="12671174" cy="1323439"/>
          </a:xfrm>
          <a:prstGeom prst="rect">
            <a:avLst/>
          </a:prstGeom>
          <a:noFill/>
        </p:spPr>
        <p:txBody>
          <a:bodyPr wrap="square" rtlCol="0">
            <a:spAutoFit/>
          </a:bodyPr>
          <a:lstStyle/>
          <a:p>
            <a:r>
              <a:rPr lang="fr-FR" sz="8000" dirty="0">
                <a:latin typeface="ADLaM Display" panose="02010000000000000000" pitchFamily="2" charset="0"/>
                <a:ea typeface="ADLaM Display" panose="02010000000000000000" pitchFamily="2" charset="0"/>
                <a:cs typeface="ADLaM Display" panose="02010000000000000000" pitchFamily="2" charset="0"/>
              </a:rPr>
              <a:t>	Customer Segments</a:t>
            </a: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0A6A98A4-BBF1-5A2F-E0CD-04743153278C}"/>
                  </a:ext>
                </a:extLst>
              </p:cNvPr>
              <p:cNvGraphicFramePr>
                <a:graphicFrameLocks noChangeAspect="1"/>
              </p:cNvGraphicFramePr>
              <p:nvPr/>
            </p:nvGraphicFramePr>
            <p:xfrm>
              <a:off x="10400413" y="1196023"/>
              <a:ext cx="2885086" cy="5855868"/>
            </p:xfrm>
            <a:graphic>
              <a:graphicData uri="http://schemas.microsoft.com/office/drawing/2017/model3d">
                <am3d:model3d r:embed="rId2">
                  <am3d:spPr>
                    <a:xfrm>
                      <a:off x="0" y="0"/>
                      <a:ext cx="2885086" cy="5855868"/>
                    </a:xfrm>
                    <a:prstGeom prst="rect">
                      <a:avLst/>
                    </a:prstGeom>
                  </am3d:spPr>
                  <am3d:camera>
                    <am3d:pos x="0" y="0" z="64409674"/>
                    <am3d:up dx="0" dy="36000000" dz="0"/>
                    <am3d:lookAt x="0" y="0" z="0"/>
                    <am3d:perspective fov="2700000"/>
                  </am3d:camera>
                  <am3d:trans>
                    <am3d:meterPerModelUnit n="405734" d="1000000"/>
                    <am3d:preTrans dx="-1020305" dy="-17922822" dz="-1419617"/>
                    <am3d:scale>
                      <am3d:sx n="1000000" d="1000000"/>
                      <am3d:sy n="1000000" d="1000000"/>
                      <am3d:sz n="1000000" d="1000000"/>
                    </am3d:scale>
                    <am3d:rot ax="1832536" ay="-401651" az="-236072"/>
                    <am3d:postTrans dx="0" dy="0" dz="0"/>
                  </am3d:trans>
                  <am3d:raster rName="Office3DRenderer" rVer="16.0.8326">
                    <am3d:blip r:embed="rId3"/>
                  </am3d:raster>
                  <am3d:objViewport viewportSz="82553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0A6A98A4-BBF1-5A2F-E0CD-04743153278C}"/>
                  </a:ext>
                </a:extLst>
              </p:cNvPr>
              <p:cNvPicPr>
                <a:picLocks noGrp="1" noRot="1" noChangeAspect="1" noMove="1" noResize="1" noEditPoints="1" noAdjustHandles="1" noChangeArrowheads="1" noChangeShapeType="1" noCrop="1"/>
              </p:cNvPicPr>
              <p:nvPr/>
            </p:nvPicPr>
            <p:blipFill>
              <a:blip r:embed="rId3"/>
              <a:stretch>
                <a:fillRect/>
              </a:stretch>
            </p:blipFill>
            <p:spPr>
              <a:xfrm>
                <a:off x="10400413" y="1196023"/>
                <a:ext cx="2885086" cy="5855868"/>
              </a:xfrm>
              <a:prstGeom prst="rect">
                <a:avLst/>
              </a:prstGeom>
            </p:spPr>
          </p:pic>
        </mc:Fallback>
      </mc:AlternateContent>
    </p:spTree>
    <p:extLst>
      <p:ext uri="{BB962C8B-B14F-4D97-AF65-F5344CB8AC3E}">
        <p14:creationId xmlns:p14="http://schemas.microsoft.com/office/powerpoint/2010/main" val="23842285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A925F4-C0E2-91E8-39C8-91A235F239FB}"/>
              </a:ext>
            </a:extLst>
          </p:cNvPr>
          <p:cNvSpPr txBox="1"/>
          <p:nvPr/>
        </p:nvSpPr>
        <p:spPr>
          <a:xfrm>
            <a:off x="-1504507" y="2061233"/>
            <a:ext cx="15201014" cy="2339102"/>
          </a:xfrm>
          <a:prstGeom prst="rect">
            <a:avLst/>
          </a:prstGeom>
          <a:noFill/>
        </p:spPr>
        <p:txBody>
          <a:bodyPr wrap="square" rtlCol="0">
            <a:spAutoFit/>
          </a:bodyPr>
          <a:lstStyle/>
          <a:p>
            <a:r>
              <a:rPr lang="fr-FR" sz="4800" dirty="0">
                <a:latin typeface="ADLaM Display" panose="02010000000000000000" pitchFamily="2" charset="0"/>
                <a:ea typeface="ADLaM Display" panose="02010000000000000000" pitchFamily="2" charset="0"/>
                <a:cs typeface="ADLaM Display" panose="02010000000000000000" pitchFamily="2" charset="0"/>
              </a:rPr>
              <a:t>	</a:t>
            </a:r>
            <a:r>
              <a:rPr lang="fr-FR" sz="8000" dirty="0">
                <a:latin typeface="ADLaM Display" panose="02010000000000000000" pitchFamily="2" charset="0"/>
                <a:ea typeface="ADLaM Display" panose="02010000000000000000" pitchFamily="2" charset="0"/>
                <a:cs typeface="ADLaM Display" panose="02010000000000000000" pitchFamily="2" charset="0"/>
              </a:rPr>
              <a:t>   </a:t>
            </a:r>
            <a:r>
              <a:rPr lang="fr-FR" sz="6600" dirty="0" err="1">
                <a:latin typeface="ADLaM Display" panose="02010000000000000000" pitchFamily="2" charset="0"/>
                <a:ea typeface="ADLaM Display" panose="02010000000000000000" pitchFamily="2" charset="0"/>
                <a:cs typeface="ADLaM Display" panose="02010000000000000000" pitchFamily="2" charset="0"/>
              </a:rPr>
              <a:t>BunnyBot’s</a:t>
            </a:r>
            <a:r>
              <a:rPr lang="fr-FR" sz="6600" dirty="0">
                <a:latin typeface="ADLaM Display" panose="02010000000000000000" pitchFamily="2" charset="0"/>
                <a:ea typeface="ADLaM Display" panose="02010000000000000000" pitchFamily="2" charset="0"/>
                <a:cs typeface="ADLaM Display" panose="02010000000000000000" pitchFamily="2" charset="0"/>
              </a:rPr>
              <a:t> Unique Value 					          Proposition</a:t>
            </a: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0A6A98A4-BBF1-5A2F-E0CD-04743153278C}"/>
                  </a:ext>
                </a:extLst>
              </p:cNvPr>
              <p:cNvGraphicFramePr>
                <a:graphicFrameLocks noChangeAspect="1"/>
              </p:cNvGraphicFramePr>
              <p:nvPr>
                <p:extLst>
                  <p:ext uri="{D42A27DB-BD31-4B8C-83A1-F6EECF244321}">
                    <p14:modId xmlns:p14="http://schemas.microsoft.com/office/powerpoint/2010/main" val="3525671985"/>
                  </p:ext>
                </p:extLst>
              </p:nvPr>
            </p:nvGraphicFramePr>
            <p:xfrm>
              <a:off x="10400413" y="1196023"/>
              <a:ext cx="2885086" cy="5855868"/>
            </p:xfrm>
            <a:graphic>
              <a:graphicData uri="http://schemas.microsoft.com/office/drawing/2017/model3d">
                <am3d:model3d r:embed="rId2">
                  <am3d:spPr>
                    <a:xfrm>
                      <a:off x="0" y="0"/>
                      <a:ext cx="2885086" cy="5855868"/>
                    </a:xfrm>
                    <a:prstGeom prst="rect">
                      <a:avLst/>
                    </a:prstGeom>
                  </am3d:spPr>
                  <am3d:camera>
                    <am3d:pos x="0" y="0" z="64409674"/>
                    <am3d:up dx="0" dy="36000000" dz="0"/>
                    <am3d:lookAt x="0" y="0" z="0"/>
                    <am3d:perspective fov="2700000"/>
                  </am3d:camera>
                  <am3d:trans>
                    <am3d:meterPerModelUnit n="405734" d="1000000"/>
                    <am3d:preTrans dx="-1020305" dy="-17922822" dz="-1419617"/>
                    <am3d:scale>
                      <am3d:sx n="1000000" d="1000000"/>
                      <am3d:sy n="1000000" d="1000000"/>
                      <am3d:sz n="1000000" d="1000000"/>
                    </am3d:scale>
                    <am3d:rot ax="1832536" ay="-401651" az="-236072"/>
                    <am3d:postTrans dx="0" dy="0" dz="0"/>
                  </am3d:trans>
                  <am3d:raster rName="Office3DRenderer" rVer="16.0.8326">
                    <am3d:blip r:embed="rId3"/>
                  </am3d:raster>
                  <am3d:objViewport viewportSz="82553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0A6A98A4-BBF1-5A2F-E0CD-04743153278C}"/>
                  </a:ext>
                </a:extLst>
              </p:cNvPr>
              <p:cNvPicPr>
                <a:picLocks noGrp="1" noRot="1" noChangeAspect="1" noMove="1" noResize="1" noEditPoints="1" noAdjustHandles="1" noChangeArrowheads="1" noChangeShapeType="1" noCrop="1"/>
              </p:cNvPicPr>
              <p:nvPr/>
            </p:nvPicPr>
            <p:blipFill>
              <a:blip r:embed="rId3"/>
              <a:stretch>
                <a:fillRect/>
              </a:stretch>
            </p:blipFill>
            <p:spPr>
              <a:xfrm>
                <a:off x="10400413" y="1196023"/>
                <a:ext cx="2885086" cy="5855868"/>
              </a:xfrm>
              <a:prstGeom prst="rect">
                <a:avLst/>
              </a:prstGeom>
            </p:spPr>
          </p:pic>
        </mc:Fallback>
      </mc:AlternateContent>
    </p:spTree>
    <p:extLst>
      <p:ext uri="{BB962C8B-B14F-4D97-AF65-F5344CB8AC3E}">
        <p14:creationId xmlns:p14="http://schemas.microsoft.com/office/powerpoint/2010/main" val="19159731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A925F4-C0E2-91E8-39C8-91A235F239FB}"/>
              </a:ext>
            </a:extLst>
          </p:cNvPr>
          <p:cNvSpPr txBox="1"/>
          <p:nvPr/>
        </p:nvSpPr>
        <p:spPr>
          <a:xfrm>
            <a:off x="1939733" y="2914673"/>
            <a:ext cx="15201014" cy="1323439"/>
          </a:xfrm>
          <a:prstGeom prst="rect">
            <a:avLst/>
          </a:prstGeom>
          <a:noFill/>
        </p:spPr>
        <p:txBody>
          <a:bodyPr wrap="square" rtlCol="0">
            <a:spAutoFit/>
          </a:bodyPr>
          <a:lstStyle/>
          <a:p>
            <a:r>
              <a:rPr lang="fr-FR" sz="4800" dirty="0">
                <a:latin typeface="ADLaM Display" panose="02010000000000000000" pitchFamily="2" charset="0"/>
                <a:ea typeface="ADLaM Display" panose="02010000000000000000" pitchFamily="2" charset="0"/>
                <a:cs typeface="ADLaM Display" panose="02010000000000000000" pitchFamily="2" charset="0"/>
              </a:rPr>
              <a:t>	</a:t>
            </a:r>
            <a:r>
              <a:rPr lang="fr-FR" sz="8000" dirty="0">
                <a:latin typeface="ADLaM Display" panose="02010000000000000000" pitchFamily="2" charset="0"/>
                <a:ea typeface="ADLaM Display" panose="02010000000000000000" pitchFamily="2" charset="0"/>
                <a:cs typeface="ADLaM Display" panose="02010000000000000000" pitchFamily="2" charset="0"/>
              </a:rPr>
              <a:t>Channels</a:t>
            </a: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0A6A98A4-BBF1-5A2F-E0CD-04743153278C}"/>
                  </a:ext>
                </a:extLst>
              </p:cNvPr>
              <p:cNvGraphicFramePr>
                <a:graphicFrameLocks noChangeAspect="1"/>
              </p:cNvGraphicFramePr>
              <p:nvPr/>
            </p:nvGraphicFramePr>
            <p:xfrm>
              <a:off x="10400413" y="1196023"/>
              <a:ext cx="2885086" cy="5855868"/>
            </p:xfrm>
            <a:graphic>
              <a:graphicData uri="http://schemas.microsoft.com/office/drawing/2017/model3d">
                <am3d:model3d r:embed="rId2">
                  <am3d:spPr>
                    <a:xfrm>
                      <a:off x="0" y="0"/>
                      <a:ext cx="2885086" cy="5855868"/>
                    </a:xfrm>
                    <a:prstGeom prst="rect">
                      <a:avLst/>
                    </a:prstGeom>
                  </am3d:spPr>
                  <am3d:camera>
                    <am3d:pos x="0" y="0" z="64409674"/>
                    <am3d:up dx="0" dy="36000000" dz="0"/>
                    <am3d:lookAt x="0" y="0" z="0"/>
                    <am3d:perspective fov="2700000"/>
                  </am3d:camera>
                  <am3d:trans>
                    <am3d:meterPerModelUnit n="405734" d="1000000"/>
                    <am3d:preTrans dx="-1020305" dy="-17922822" dz="-1419617"/>
                    <am3d:scale>
                      <am3d:sx n="1000000" d="1000000"/>
                      <am3d:sy n="1000000" d="1000000"/>
                      <am3d:sz n="1000000" d="1000000"/>
                    </am3d:scale>
                    <am3d:rot ax="1832536" ay="-401651" az="-236072"/>
                    <am3d:postTrans dx="0" dy="0" dz="0"/>
                  </am3d:trans>
                  <am3d:raster rName="Office3DRenderer" rVer="16.0.8326">
                    <am3d:blip r:embed="rId3"/>
                  </am3d:raster>
                  <am3d:objViewport viewportSz="82553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0A6A98A4-BBF1-5A2F-E0CD-04743153278C}"/>
                  </a:ext>
                </a:extLst>
              </p:cNvPr>
              <p:cNvPicPr>
                <a:picLocks noGrp="1" noRot="1" noChangeAspect="1" noMove="1" noResize="1" noEditPoints="1" noAdjustHandles="1" noChangeArrowheads="1" noChangeShapeType="1" noCrop="1"/>
              </p:cNvPicPr>
              <p:nvPr/>
            </p:nvPicPr>
            <p:blipFill>
              <a:blip r:embed="rId3"/>
              <a:stretch>
                <a:fillRect/>
              </a:stretch>
            </p:blipFill>
            <p:spPr>
              <a:xfrm>
                <a:off x="10400413" y="1196023"/>
                <a:ext cx="2885086" cy="5855868"/>
              </a:xfrm>
              <a:prstGeom prst="rect">
                <a:avLst/>
              </a:prstGeom>
            </p:spPr>
          </p:pic>
        </mc:Fallback>
      </mc:AlternateContent>
    </p:spTree>
    <p:extLst>
      <p:ext uri="{BB962C8B-B14F-4D97-AF65-F5344CB8AC3E}">
        <p14:creationId xmlns:p14="http://schemas.microsoft.com/office/powerpoint/2010/main" val="26336982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A925F4-C0E2-91E8-39C8-91A235F239FB}"/>
              </a:ext>
            </a:extLst>
          </p:cNvPr>
          <p:cNvSpPr txBox="1"/>
          <p:nvPr/>
        </p:nvSpPr>
        <p:spPr>
          <a:xfrm>
            <a:off x="-833947" y="2923628"/>
            <a:ext cx="15201014" cy="1200329"/>
          </a:xfrm>
          <a:prstGeom prst="rect">
            <a:avLst/>
          </a:prstGeom>
          <a:noFill/>
        </p:spPr>
        <p:txBody>
          <a:bodyPr wrap="square" rtlCol="0">
            <a:spAutoFit/>
          </a:bodyPr>
          <a:lstStyle/>
          <a:p>
            <a:r>
              <a:rPr lang="fr-FR" sz="4800" dirty="0">
                <a:latin typeface="ADLaM Display" panose="02010000000000000000" pitchFamily="2" charset="0"/>
                <a:ea typeface="ADLaM Display" panose="02010000000000000000" pitchFamily="2" charset="0"/>
                <a:cs typeface="ADLaM Display" panose="02010000000000000000" pitchFamily="2" charset="0"/>
              </a:rPr>
              <a:t>	</a:t>
            </a:r>
            <a:r>
              <a:rPr lang="fr-FR" sz="7200" dirty="0" err="1">
                <a:latin typeface="ADLaM Display" panose="02010000000000000000" pitchFamily="2" charset="0"/>
                <a:ea typeface="ADLaM Display" panose="02010000000000000000" pitchFamily="2" charset="0"/>
                <a:cs typeface="ADLaM Display" panose="02010000000000000000" pitchFamily="2" charset="0"/>
              </a:rPr>
              <a:t>Customers</a:t>
            </a:r>
            <a:r>
              <a:rPr lang="fr-FR" sz="7200" dirty="0">
                <a:latin typeface="ADLaM Display" panose="02010000000000000000" pitchFamily="2" charset="0"/>
                <a:ea typeface="ADLaM Display" panose="02010000000000000000" pitchFamily="2" charset="0"/>
                <a:cs typeface="ADLaM Display" panose="02010000000000000000" pitchFamily="2" charset="0"/>
              </a:rPr>
              <a:t> </a:t>
            </a:r>
            <a:r>
              <a:rPr lang="fr-FR" sz="7200" dirty="0" err="1">
                <a:latin typeface="ADLaM Display" panose="02010000000000000000" pitchFamily="2" charset="0"/>
                <a:ea typeface="ADLaM Display" panose="02010000000000000000" pitchFamily="2" charset="0"/>
                <a:cs typeface="ADLaM Display" panose="02010000000000000000" pitchFamily="2" charset="0"/>
              </a:rPr>
              <a:t>Relationships</a:t>
            </a:r>
            <a:endParaRPr lang="fr-FR" sz="7200" dirty="0">
              <a:latin typeface="ADLaM Display" panose="02010000000000000000" pitchFamily="2" charset="0"/>
              <a:ea typeface="ADLaM Display" panose="02010000000000000000" pitchFamily="2" charset="0"/>
              <a:cs typeface="ADLaM Display" panose="02010000000000000000" pitchFamily="2" charset="0"/>
            </a:endParaRP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0A6A98A4-BBF1-5A2F-E0CD-04743153278C}"/>
                  </a:ext>
                </a:extLst>
              </p:cNvPr>
              <p:cNvGraphicFramePr>
                <a:graphicFrameLocks noChangeAspect="1"/>
              </p:cNvGraphicFramePr>
              <p:nvPr/>
            </p:nvGraphicFramePr>
            <p:xfrm>
              <a:off x="10400413" y="1196023"/>
              <a:ext cx="2885086" cy="5855868"/>
            </p:xfrm>
            <a:graphic>
              <a:graphicData uri="http://schemas.microsoft.com/office/drawing/2017/model3d">
                <am3d:model3d r:embed="rId2">
                  <am3d:spPr>
                    <a:xfrm>
                      <a:off x="0" y="0"/>
                      <a:ext cx="2885086" cy="5855868"/>
                    </a:xfrm>
                    <a:prstGeom prst="rect">
                      <a:avLst/>
                    </a:prstGeom>
                  </am3d:spPr>
                  <am3d:camera>
                    <am3d:pos x="0" y="0" z="64409674"/>
                    <am3d:up dx="0" dy="36000000" dz="0"/>
                    <am3d:lookAt x="0" y="0" z="0"/>
                    <am3d:perspective fov="2700000"/>
                  </am3d:camera>
                  <am3d:trans>
                    <am3d:meterPerModelUnit n="405734" d="1000000"/>
                    <am3d:preTrans dx="-1020305" dy="-17922822" dz="-1419617"/>
                    <am3d:scale>
                      <am3d:sx n="1000000" d="1000000"/>
                      <am3d:sy n="1000000" d="1000000"/>
                      <am3d:sz n="1000000" d="1000000"/>
                    </am3d:scale>
                    <am3d:rot ax="1832536" ay="-401651" az="-236072"/>
                    <am3d:postTrans dx="0" dy="0" dz="0"/>
                  </am3d:trans>
                  <am3d:raster rName="Office3DRenderer" rVer="16.0.8326">
                    <am3d:blip r:embed="rId3"/>
                  </am3d:raster>
                  <am3d:objViewport viewportSz="82553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0A6A98A4-BBF1-5A2F-E0CD-04743153278C}"/>
                  </a:ext>
                </a:extLst>
              </p:cNvPr>
              <p:cNvPicPr>
                <a:picLocks noGrp="1" noRot="1" noChangeAspect="1" noMove="1" noResize="1" noEditPoints="1" noAdjustHandles="1" noChangeArrowheads="1" noChangeShapeType="1" noCrop="1"/>
              </p:cNvPicPr>
              <p:nvPr/>
            </p:nvPicPr>
            <p:blipFill>
              <a:blip r:embed="rId3"/>
              <a:stretch>
                <a:fillRect/>
              </a:stretch>
            </p:blipFill>
            <p:spPr>
              <a:xfrm>
                <a:off x="10400413" y="1196023"/>
                <a:ext cx="2885086" cy="5855868"/>
              </a:xfrm>
              <a:prstGeom prst="rect">
                <a:avLst/>
              </a:prstGeom>
            </p:spPr>
          </p:pic>
        </mc:Fallback>
      </mc:AlternateContent>
    </p:spTree>
    <p:extLst>
      <p:ext uri="{BB962C8B-B14F-4D97-AF65-F5344CB8AC3E}">
        <p14:creationId xmlns:p14="http://schemas.microsoft.com/office/powerpoint/2010/main" val="42555008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A925F4-C0E2-91E8-39C8-91A235F239FB}"/>
              </a:ext>
            </a:extLst>
          </p:cNvPr>
          <p:cNvSpPr txBox="1"/>
          <p:nvPr/>
        </p:nvSpPr>
        <p:spPr>
          <a:xfrm>
            <a:off x="171893" y="2922061"/>
            <a:ext cx="15201014" cy="1323439"/>
          </a:xfrm>
          <a:prstGeom prst="rect">
            <a:avLst/>
          </a:prstGeom>
          <a:noFill/>
        </p:spPr>
        <p:txBody>
          <a:bodyPr wrap="square" rtlCol="0">
            <a:spAutoFit/>
          </a:bodyPr>
          <a:lstStyle/>
          <a:p>
            <a:r>
              <a:rPr lang="fr-FR" sz="8000" dirty="0">
                <a:latin typeface="ADLaM Display" panose="02010000000000000000" pitchFamily="2" charset="0"/>
                <a:ea typeface="ADLaM Display" panose="02010000000000000000" pitchFamily="2" charset="0"/>
                <a:cs typeface="ADLaM Display" panose="02010000000000000000" pitchFamily="2" charset="0"/>
              </a:rPr>
              <a:t>	Revenue </a:t>
            </a:r>
            <a:r>
              <a:rPr lang="fr-FR" sz="8000" dirty="0" err="1">
                <a:latin typeface="ADLaM Display" panose="02010000000000000000" pitchFamily="2" charset="0"/>
                <a:ea typeface="ADLaM Display" panose="02010000000000000000" pitchFamily="2" charset="0"/>
                <a:cs typeface="ADLaM Display" panose="02010000000000000000" pitchFamily="2" charset="0"/>
              </a:rPr>
              <a:t>Streams</a:t>
            </a:r>
            <a:endParaRPr lang="fr-FR" sz="8000" dirty="0">
              <a:latin typeface="ADLaM Display" panose="02010000000000000000" pitchFamily="2" charset="0"/>
              <a:ea typeface="ADLaM Display" panose="02010000000000000000" pitchFamily="2" charset="0"/>
              <a:cs typeface="ADLaM Display" panose="02010000000000000000" pitchFamily="2" charset="0"/>
            </a:endParaRP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0A6A98A4-BBF1-5A2F-E0CD-04743153278C}"/>
                  </a:ext>
                </a:extLst>
              </p:cNvPr>
              <p:cNvGraphicFramePr>
                <a:graphicFrameLocks noChangeAspect="1"/>
              </p:cNvGraphicFramePr>
              <p:nvPr/>
            </p:nvGraphicFramePr>
            <p:xfrm>
              <a:off x="10400413" y="1196023"/>
              <a:ext cx="2885086" cy="5855868"/>
            </p:xfrm>
            <a:graphic>
              <a:graphicData uri="http://schemas.microsoft.com/office/drawing/2017/model3d">
                <am3d:model3d r:embed="rId2">
                  <am3d:spPr>
                    <a:xfrm>
                      <a:off x="0" y="0"/>
                      <a:ext cx="2885086" cy="5855868"/>
                    </a:xfrm>
                    <a:prstGeom prst="rect">
                      <a:avLst/>
                    </a:prstGeom>
                  </am3d:spPr>
                  <am3d:camera>
                    <am3d:pos x="0" y="0" z="64409674"/>
                    <am3d:up dx="0" dy="36000000" dz="0"/>
                    <am3d:lookAt x="0" y="0" z="0"/>
                    <am3d:perspective fov="2700000"/>
                  </am3d:camera>
                  <am3d:trans>
                    <am3d:meterPerModelUnit n="405734" d="1000000"/>
                    <am3d:preTrans dx="-1020305" dy="-17922822" dz="-1419617"/>
                    <am3d:scale>
                      <am3d:sx n="1000000" d="1000000"/>
                      <am3d:sy n="1000000" d="1000000"/>
                      <am3d:sz n="1000000" d="1000000"/>
                    </am3d:scale>
                    <am3d:rot ax="1832536" ay="-401651" az="-236072"/>
                    <am3d:postTrans dx="0" dy="0" dz="0"/>
                  </am3d:trans>
                  <am3d:raster rName="Office3DRenderer" rVer="16.0.8326">
                    <am3d:blip r:embed="rId3"/>
                  </am3d:raster>
                  <am3d:objViewport viewportSz="82553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0A6A98A4-BBF1-5A2F-E0CD-04743153278C}"/>
                  </a:ext>
                </a:extLst>
              </p:cNvPr>
              <p:cNvPicPr>
                <a:picLocks noGrp="1" noRot="1" noChangeAspect="1" noMove="1" noResize="1" noEditPoints="1" noAdjustHandles="1" noChangeArrowheads="1" noChangeShapeType="1" noCrop="1"/>
              </p:cNvPicPr>
              <p:nvPr/>
            </p:nvPicPr>
            <p:blipFill>
              <a:blip r:embed="rId3"/>
              <a:stretch>
                <a:fillRect/>
              </a:stretch>
            </p:blipFill>
            <p:spPr>
              <a:xfrm>
                <a:off x="10400413" y="1196023"/>
                <a:ext cx="2885086" cy="5855868"/>
              </a:xfrm>
              <a:prstGeom prst="rect">
                <a:avLst/>
              </a:prstGeom>
            </p:spPr>
          </p:pic>
        </mc:Fallback>
      </mc:AlternateContent>
    </p:spTree>
    <p:extLst>
      <p:ext uri="{BB962C8B-B14F-4D97-AF65-F5344CB8AC3E}">
        <p14:creationId xmlns:p14="http://schemas.microsoft.com/office/powerpoint/2010/main" val="33726245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A925F4-C0E2-91E8-39C8-91A235F239FB}"/>
              </a:ext>
            </a:extLst>
          </p:cNvPr>
          <p:cNvSpPr txBox="1"/>
          <p:nvPr/>
        </p:nvSpPr>
        <p:spPr>
          <a:xfrm>
            <a:off x="1859280" y="2767280"/>
            <a:ext cx="15201014" cy="1323439"/>
          </a:xfrm>
          <a:prstGeom prst="rect">
            <a:avLst/>
          </a:prstGeom>
          <a:noFill/>
        </p:spPr>
        <p:txBody>
          <a:bodyPr wrap="square" rtlCol="0">
            <a:spAutoFit/>
          </a:bodyPr>
          <a:lstStyle/>
          <a:p>
            <a:r>
              <a:rPr lang="fr-FR" sz="8000" dirty="0">
                <a:latin typeface="ADLaM Display" panose="02010000000000000000" pitchFamily="2" charset="0"/>
                <a:ea typeface="ADLaM Display" panose="02010000000000000000" pitchFamily="2" charset="0"/>
                <a:cs typeface="ADLaM Display" panose="02010000000000000000" pitchFamily="2" charset="0"/>
              </a:rPr>
              <a:t>Key </a:t>
            </a:r>
            <a:r>
              <a:rPr lang="fr-FR" sz="8000" dirty="0" err="1">
                <a:latin typeface="ADLaM Display" panose="02010000000000000000" pitchFamily="2" charset="0"/>
                <a:ea typeface="ADLaM Display" panose="02010000000000000000" pitchFamily="2" charset="0"/>
                <a:cs typeface="ADLaM Display" panose="02010000000000000000" pitchFamily="2" charset="0"/>
              </a:rPr>
              <a:t>resources</a:t>
            </a:r>
            <a:endParaRPr lang="fr-FR" sz="8000" dirty="0">
              <a:latin typeface="ADLaM Display" panose="02010000000000000000" pitchFamily="2" charset="0"/>
              <a:ea typeface="ADLaM Display" panose="02010000000000000000" pitchFamily="2" charset="0"/>
              <a:cs typeface="ADLaM Display" panose="02010000000000000000" pitchFamily="2" charset="0"/>
            </a:endParaRP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0A6A98A4-BBF1-5A2F-E0CD-04743153278C}"/>
                  </a:ext>
                </a:extLst>
              </p:cNvPr>
              <p:cNvGraphicFramePr>
                <a:graphicFrameLocks noChangeAspect="1"/>
              </p:cNvGraphicFramePr>
              <p:nvPr/>
            </p:nvGraphicFramePr>
            <p:xfrm>
              <a:off x="10400413" y="1196023"/>
              <a:ext cx="2885086" cy="5855868"/>
            </p:xfrm>
            <a:graphic>
              <a:graphicData uri="http://schemas.microsoft.com/office/drawing/2017/model3d">
                <am3d:model3d r:embed="rId2">
                  <am3d:spPr>
                    <a:xfrm>
                      <a:off x="0" y="0"/>
                      <a:ext cx="2885086" cy="5855868"/>
                    </a:xfrm>
                    <a:prstGeom prst="rect">
                      <a:avLst/>
                    </a:prstGeom>
                  </am3d:spPr>
                  <am3d:camera>
                    <am3d:pos x="0" y="0" z="64409674"/>
                    <am3d:up dx="0" dy="36000000" dz="0"/>
                    <am3d:lookAt x="0" y="0" z="0"/>
                    <am3d:perspective fov="2700000"/>
                  </am3d:camera>
                  <am3d:trans>
                    <am3d:meterPerModelUnit n="405734" d="1000000"/>
                    <am3d:preTrans dx="-1020305" dy="-17922822" dz="-1419617"/>
                    <am3d:scale>
                      <am3d:sx n="1000000" d="1000000"/>
                      <am3d:sy n="1000000" d="1000000"/>
                      <am3d:sz n="1000000" d="1000000"/>
                    </am3d:scale>
                    <am3d:rot ax="1832536" ay="-401651" az="-236072"/>
                    <am3d:postTrans dx="0" dy="0" dz="0"/>
                  </am3d:trans>
                  <am3d:raster rName="Office3DRenderer" rVer="16.0.8326">
                    <am3d:blip r:embed="rId3"/>
                  </am3d:raster>
                  <am3d:objViewport viewportSz="82553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0A6A98A4-BBF1-5A2F-E0CD-04743153278C}"/>
                  </a:ext>
                </a:extLst>
              </p:cNvPr>
              <p:cNvPicPr>
                <a:picLocks noGrp="1" noRot="1" noChangeAspect="1" noMove="1" noResize="1" noEditPoints="1" noAdjustHandles="1" noChangeArrowheads="1" noChangeShapeType="1" noCrop="1"/>
              </p:cNvPicPr>
              <p:nvPr/>
            </p:nvPicPr>
            <p:blipFill>
              <a:blip r:embed="rId3"/>
              <a:stretch>
                <a:fillRect/>
              </a:stretch>
            </p:blipFill>
            <p:spPr>
              <a:xfrm>
                <a:off x="10400413" y="1196023"/>
                <a:ext cx="2885086" cy="5855868"/>
              </a:xfrm>
              <a:prstGeom prst="rect">
                <a:avLst/>
              </a:prstGeom>
            </p:spPr>
          </p:pic>
        </mc:Fallback>
      </mc:AlternateContent>
    </p:spTree>
    <p:extLst>
      <p:ext uri="{BB962C8B-B14F-4D97-AF65-F5344CB8AC3E}">
        <p14:creationId xmlns:p14="http://schemas.microsoft.com/office/powerpoint/2010/main" val="5759547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A925F4-C0E2-91E8-39C8-91A235F239FB}"/>
              </a:ext>
            </a:extLst>
          </p:cNvPr>
          <p:cNvSpPr txBox="1"/>
          <p:nvPr/>
        </p:nvSpPr>
        <p:spPr>
          <a:xfrm>
            <a:off x="1859280" y="2767280"/>
            <a:ext cx="15201014" cy="1323439"/>
          </a:xfrm>
          <a:prstGeom prst="rect">
            <a:avLst/>
          </a:prstGeom>
          <a:noFill/>
        </p:spPr>
        <p:txBody>
          <a:bodyPr wrap="square" rtlCol="0">
            <a:spAutoFit/>
          </a:bodyPr>
          <a:lstStyle/>
          <a:p>
            <a:r>
              <a:rPr lang="fr-FR" sz="8000" dirty="0">
                <a:latin typeface="ADLaM Display" panose="02010000000000000000" pitchFamily="2" charset="0"/>
                <a:ea typeface="ADLaM Display" panose="02010000000000000000" pitchFamily="2" charset="0"/>
                <a:cs typeface="ADLaM Display" panose="02010000000000000000" pitchFamily="2" charset="0"/>
              </a:rPr>
              <a:t>Key </a:t>
            </a:r>
            <a:r>
              <a:rPr lang="fr-FR" sz="8000" dirty="0" err="1">
                <a:latin typeface="ADLaM Display" panose="02010000000000000000" pitchFamily="2" charset="0"/>
                <a:ea typeface="ADLaM Display" panose="02010000000000000000" pitchFamily="2" charset="0"/>
                <a:cs typeface="ADLaM Display" panose="02010000000000000000" pitchFamily="2" charset="0"/>
              </a:rPr>
              <a:t>Activities</a:t>
            </a:r>
            <a:endParaRPr lang="fr-FR" sz="8000" dirty="0">
              <a:latin typeface="ADLaM Display" panose="02010000000000000000" pitchFamily="2" charset="0"/>
              <a:ea typeface="ADLaM Display" panose="02010000000000000000" pitchFamily="2" charset="0"/>
              <a:cs typeface="ADLaM Display" panose="02010000000000000000" pitchFamily="2" charset="0"/>
            </a:endParaRP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0A6A98A4-BBF1-5A2F-E0CD-04743153278C}"/>
                  </a:ext>
                </a:extLst>
              </p:cNvPr>
              <p:cNvGraphicFramePr>
                <a:graphicFrameLocks noChangeAspect="1"/>
              </p:cNvGraphicFramePr>
              <p:nvPr/>
            </p:nvGraphicFramePr>
            <p:xfrm>
              <a:off x="10400413" y="1196023"/>
              <a:ext cx="2885086" cy="5855868"/>
            </p:xfrm>
            <a:graphic>
              <a:graphicData uri="http://schemas.microsoft.com/office/drawing/2017/model3d">
                <am3d:model3d r:embed="rId2">
                  <am3d:spPr>
                    <a:xfrm>
                      <a:off x="0" y="0"/>
                      <a:ext cx="2885086" cy="5855868"/>
                    </a:xfrm>
                    <a:prstGeom prst="rect">
                      <a:avLst/>
                    </a:prstGeom>
                  </am3d:spPr>
                  <am3d:camera>
                    <am3d:pos x="0" y="0" z="64409674"/>
                    <am3d:up dx="0" dy="36000000" dz="0"/>
                    <am3d:lookAt x="0" y="0" z="0"/>
                    <am3d:perspective fov="2700000"/>
                  </am3d:camera>
                  <am3d:trans>
                    <am3d:meterPerModelUnit n="405734" d="1000000"/>
                    <am3d:preTrans dx="-1020305" dy="-17922822" dz="-1419617"/>
                    <am3d:scale>
                      <am3d:sx n="1000000" d="1000000"/>
                      <am3d:sy n="1000000" d="1000000"/>
                      <am3d:sz n="1000000" d="1000000"/>
                    </am3d:scale>
                    <am3d:rot ax="1832536" ay="-401651" az="-236072"/>
                    <am3d:postTrans dx="0" dy="0" dz="0"/>
                  </am3d:trans>
                  <am3d:raster rName="Office3DRenderer" rVer="16.0.8326">
                    <am3d:blip r:embed="rId3"/>
                  </am3d:raster>
                  <am3d:objViewport viewportSz="82553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0A6A98A4-BBF1-5A2F-E0CD-04743153278C}"/>
                  </a:ext>
                </a:extLst>
              </p:cNvPr>
              <p:cNvPicPr>
                <a:picLocks noGrp="1" noRot="1" noChangeAspect="1" noMove="1" noResize="1" noEditPoints="1" noAdjustHandles="1" noChangeArrowheads="1" noChangeShapeType="1" noCrop="1"/>
              </p:cNvPicPr>
              <p:nvPr/>
            </p:nvPicPr>
            <p:blipFill>
              <a:blip r:embed="rId3"/>
              <a:stretch>
                <a:fillRect/>
              </a:stretch>
            </p:blipFill>
            <p:spPr>
              <a:xfrm>
                <a:off x="10400413" y="1196023"/>
                <a:ext cx="2885086" cy="5855868"/>
              </a:xfrm>
              <a:prstGeom prst="rect">
                <a:avLst/>
              </a:prstGeom>
            </p:spPr>
          </p:pic>
        </mc:Fallback>
      </mc:AlternateContent>
    </p:spTree>
    <p:extLst>
      <p:ext uri="{BB962C8B-B14F-4D97-AF65-F5344CB8AC3E}">
        <p14:creationId xmlns:p14="http://schemas.microsoft.com/office/powerpoint/2010/main" val="22900632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A925F4-C0E2-91E8-39C8-91A235F239FB}"/>
              </a:ext>
            </a:extLst>
          </p:cNvPr>
          <p:cNvSpPr txBox="1"/>
          <p:nvPr/>
        </p:nvSpPr>
        <p:spPr>
          <a:xfrm>
            <a:off x="1950720" y="2800518"/>
            <a:ext cx="15201014" cy="1323439"/>
          </a:xfrm>
          <a:prstGeom prst="rect">
            <a:avLst/>
          </a:prstGeom>
          <a:noFill/>
        </p:spPr>
        <p:txBody>
          <a:bodyPr wrap="square" rtlCol="0">
            <a:spAutoFit/>
          </a:bodyPr>
          <a:lstStyle/>
          <a:p>
            <a:r>
              <a:rPr lang="fr-FR" sz="8000" dirty="0">
                <a:latin typeface="ADLaM Display" panose="02010000000000000000" pitchFamily="2" charset="0"/>
                <a:ea typeface="ADLaM Display" panose="02010000000000000000" pitchFamily="2" charset="0"/>
                <a:cs typeface="ADLaM Display" panose="02010000000000000000" pitchFamily="2" charset="0"/>
              </a:rPr>
              <a:t>Key Partnerships</a:t>
            </a: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0A6A98A4-BBF1-5A2F-E0CD-04743153278C}"/>
                  </a:ext>
                </a:extLst>
              </p:cNvPr>
              <p:cNvGraphicFramePr>
                <a:graphicFrameLocks noChangeAspect="1"/>
              </p:cNvGraphicFramePr>
              <p:nvPr/>
            </p:nvGraphicFramePr>
            <p:xfrm>
              <a:off x="10400413" y="1196023"/>
              <a:ext cx="2885086" cy="5855868"/>
            </p:xfrm>
            <a:graphic>
              <a:graphicData uri="http://schemas.microsoft.com/office/drawing/2017/model3d">
                <am3d:model3d r:embed="rId2">
                  <am3d:spPr>
                    <a:xfrm>
                      <a:off x="0" y="0"/>
                      <a:ext cx="2885086" cy="5855868"/>
                    </a:xfrm>
                    <a:prstGeom prst="rect">
                      <a:avLst/>
                    </a:prstGeom>
                  </am3d:spPr>
                  <am3d:camera>
                    <am3d:pos x="0" y="0" z="64409674"/>
                    <am3d:up dx="0" dy="36000000" dz="0"/>
                    <am3d:lookAt x="0" y="0" z="0"/>
                    <am3d:perspective fov="2700000"/>
                  </am3d:camera>
                  <am3d:trans>
                    <am3d:meterPerModelUnit n="405734" d="1000000"/>
                    <am3d:preTrans dx="-1020305" dy="-17922822" dz="-1419617"/>
                    <am3d:scale>
                      <am3d:sx n="1000000" d="1000000"/>
                      <am3d:sy n="1000000" d="1000000"/>
                      <am3d:sz n="1000000" d="1000000"/>
                    </am3d:scale>
                    <am3d:rot ax="1832536" ay="-401651" az="-236072"/>
                    <am3d:postTrans dx="0" dy="0" dz="0"/>
                  </am3d:trans>
                  <am3d:raster rName="Office3DRenderer" rVer="16.0.8326">
                    <am3d:blip r:embed="rId3"/>
                  </am3d:raster>
                  <am3d:objViewport viewportSz="82553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0A6A98A4-BBF1-5A2F-E0CD-04743153278C}"/>
                  </a:ext>
                </a:extLst>
              </p:cNvPr>
              <p:cNvPicPr>
                <a:picLocks noGrp="1" noRot="1" noChangeAspect="1" noMove="1" noResize="1" noEditPoints="1" noAdjustHandles="1" noChangeArrowheads="1" noChangeShapeType="1" noCrop="1"/>
              </p:cNvPicPr>
              <p:nvPr/>
            </p:nvPicPr>
            <p:blipFill>
              <a:blip r:embed="rId3"/>
              <a:stretch>
                <a:fillRect/>
              </a:stretch>
            </p:blipFill>
            <p:spPr>
              <a:xfrm>
                <a:off x="10400413" y="1196023"/>
                <a:ext cx="2885086" cy="5855868"/>
              </a:xfrm>
              <a:prstGeom prst="rect">
                <a:avLst/>
              </a:prstGeom>
            </p:spPr>
          </p:pic>
        </mc:Fallback>
      </mc:AlternateContent>
    </p:spTree>
    <p:extLst>
      <p:ext uri="{BB962C8B-B14F-4D97-AF65-F5344CB8AC3E}">
        <p14:creationId xmlns:p14="http://schemas.microsoft.com/office/powerpoint/2010/main" val="30357725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A925F4-C0E2-91E8-39C8-91A235F239FB}"/>
              </a:ext>
            </a:extLst>
          </p:cNvPr>
          <p:cNvSpPr txBox="1"/>
          <p:nvPr/>
        </p:nvSpPr>
        <p:spPr>
          <a:xfrm>
            <a:off x="1950720" y="2800518"/>
            <a:ext cx="15201014" cy="1323439"/>
          </a:xfrm>
          <a:prstGeom prst="rect">
            <a:avLst/>
          </a:prstGeom>
          <a:noFill/>
        </p:spPr>
        <p:txBody>
          <a:bodyPr wrap="square" rtlCol="0">
            <a:spAutoFit/>
          </a:bodyPr>
          <a:lstStyle/>
          <a:p>
            <a:r>
              <a:rPr lang="fr-FR" sz="8000" dirty="0" err="1">
                <a:latin typeface="ADLaM Display" panose="02010000000000000000" pitchFamily="2" charset="0"/>
                <a:ea typeface="ADLaM Display" panose="02010000000000000000" pitchFamily="2" charset="0"/>
                <a:cs typeface="ADLaM Display" panose="02010000000000000000" pitchFamily="2" charset="0"/>
              </a:rPr>
              <a:t>Cost</a:t>
            </a:r>
            <a:r>
              <a:rPr lang="fr-FR" sz="8000" dirty="0">
                <a:latin typeface="ADLaM Display" panose="02010000000000000000" pitchFamily="2" charset="0"/>
                <a:ea typeface="ADLaM Display" panose="02010000000000000000" pitchFamily="2" charset="0"/>
                <a:cs typeface="ADLaM Display" panose="02010000000000000000" pitchFamily="2" charset="0"/>
              </a:rPr>
              <a:t> Structure</a:t>
            </a: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0A6A98A4-BBF1-5A2F-E0CD-04743153278C}"/>
                  </a:ext>
                </a:extLst>
              </p:cNvPr>
              <p:cNvGraphicFramePr>
                <a:graphicFrameLocks noChangeAspect="1"/>
              </p:cNvGraphicFramePr>
              <p:nvPr/>
            </p:nvGraphicFramePr>
            <p:xfrm>
              <a:off x="10400413" y="1196023"/>
              <a:ext cx="2885086" cy="5855868"/>
            </p:xfrm>
            <a:graphic>
              <a:graphicData uri="http://schemas.microsoft.com/office/drawing/2017/model3d">
                <am3d:model3d r:embed="rId2">
                  <am3d:spPr>
                    <a:xfrm>
                      <a:off x="0" y="0"/>
                      <a:ext cx="2885086" cy="5855868"/>
                    </a:xfrm>
                    <a:prstGeom prst="rect">
                      <a:avLst/>
                    </a:prstGeom>
                  </am3d:spPr>
                  <am3d:camera>
                    <am3d:pos x="0" y="0" z="64409674"/>
                    <am3d:up dx="0" dy="36000000" dz="0"/>
                    <am3d:lookAt x="0" y="0" z="0"/>
                    <am3d:perspective fov="2700000"/>
                  </am3d:camera>
                  <am3d:trans>
                    <am3d:meterPerModelUnit n="405734" d="1000000"/>
                    <am3d:preTrans dx="-1020305" dy="-17922822" dz="-1419617"/>
                    <am3d:scale>
                      <am3d:sx n="1000000" d="1000000"/>
                      <am3d:sy n="1000000" d="1000000"/>
                      <am3d:sz n="1000000" d="1000000"/>
                    </am3d:scale>
                    <am3d:rot ax="1832536" ay="-401651" az="-236072"/>
                    <am3d:postTrans dx="0" dy="0" dz="0"/>
                  </am3d:trans>
                  <am3d:raster rName="Office3DRenderer" rVer="16.0.8326">
                    <am3d:blip r:embed="rId3"/>
                  </am3d:raster>
                  <am3d:objViewport viewportSz="82553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0A6A98A4-BBF1-5A2F-E0CD-04743153278C}"/>
                  </a:ext>
                </a:extLst>
              </p:cNvPr>
              <p:cNvPicPr>
                <a:picLocks noGrp="1" noRot="1" noChangeAspect="1" noMove="1" noResize="1" noEditPoints="1" noAdjustHandles="1" noChangeArrowheads="1" noChangeShapeType="1" noCrop="1"/>
              </p:cNvPicPr>
              <p:nvPr/>
            </p:nvPicPr>
            <p:blipFill>
              <a:blip r:embed="rId3"/>
              <a:stretch>
                <a:fillRect/>
              </a:stretch>
            </p:blipFill>
            <p:spPr>
              <a:xfrm>
                <a:off x="10400413" y="1196023"/>
                <a:ext cx="2885086" cy="585586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descr="Upward Trend">
                <a:extLst>
                  <a:ext uri="{FF2B5EF4-FFF2-40B4-BE49-F238E27FC236}">
                    <a16:creationId xmlns:a16="http://schemas.microsoft.com/office/drawing/2014/main" id="{B4B42E7B-BD7D-DAD5-4169-78560793A73A}"/>
                  </a:ext>
                </a:extLst>
              </p:cNvPr>
              <p:cNvGraphicFramePr/>
              <p:nvPr>
                <p:extLst>
                  <p:ext uri="{D42A27DB-BD31-4B8C-83A1-F6EECF244321}">
                    <p14:modId xmlns:p14="http://schemas.microsoft.com/office/powerpoint/2010/main" val="3505993563"/>
                  </p:ext>
                </p:extLst>
              </p:nvPr>
            </p:nvGraphicFramePr>
            <p:xfrm>
              <a:off x="12871764" y="3468837"/>
              <a:ext cx="3883031" cy="3583054"/>
            </p:xfrm>
            <a:graphic>
              <a:graphicData uri="http://schemas.microsoft.com/office/drawing/2017/model3d">
                <am3d:model3d r:embed="rId4">
                  <am3d:spPr>
                    <a:xfrm>
                      <a:off x="0" y="0"/>
                      <a:ext cx="3883031" cy="3583054"/>
                    </a:xfrm>
                    <a:prstGeom prst="rect">
                      <a:avLst/>
                    </a:prstGeom>
                  </am3d:spPr>
                  <am3d:camera>
                    <am3d:pos x="0" y="0" z="65012918"/>
                    <am3d:up dx="0" dy="36000000" dz="0"/>
                    <am3d:lookAt x="0" y="0" z="0"/>
                    <am3d:perspective fov="2700000"/>
                  </am3d:camera>
                  <am3d:trans>
                    <am3d:meterPerModelUnit n="101711" d="1000000"/>
                    <am3d:preTrans dx="0" dy="-16609428" dz="0"/>
                    <am3d:scale>
                      <am3d:sx n="1000000" d="1000000"/>
                      <am3d:sy n="1000000" d="1000000"/>
                      <am3d:sz n="1000000" d="1000000"/>
                    </am3d:scale>
                    <am3d:rot/>
                    <am3d:postTrans dx="0" dy="0" dz="0"/>
                  </am3d:trans>
                  <am3d:raster rName="Office3DRenderer" rVer="16.0.8326">
                    <am3d:blip r:embed="rId5"/>
                  </am3d:raster>
                  <am3d:objViewport viewportSz="54186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Upward Trend">
                <a:extLst>
                  <a:ext uri="{FF2B5EF4-FFF2-40B4-BE49-F238E27FC236}">
                    <a16:creationId xmlns:a16="http://schemas.microsoft.com/office/drawing/2014/main" id="{B4B42E7B-BD7D-DAD5-4169-78560793A73A}"/>
                  </a:ext>
                </a:extLst>
              </p:cNvPr>
              <p:cNvPicPr>
                <a:picLocks noGrp="1" noRot="1" noChangeAspect="1" noMove="1" noResize="1" noEditPoints="1" noAdjustHandles="1" noChangeArrowheads="1" noChangeShapeType="1" noCrop="1"/>
              </p:cNvPicPr>
              <p:nvPr/>
            </p:nvPicPr>
            <p:blipFill>
              <a:blip r:embed="rId5"/>
              <a:stretch>
                <a:fillRect/>
              </a:stretch>
            </p:blipFill>
            <p:spPr>
              <a:xfrm>
                <a:off x="12871764" y="3468837"/>
                <a:ext cx="3883031" cy="3583054"/>
              </a:xfrm>
              <a:prstGeom prst="rect">
                <a:avLst/>
              </a:prstGeom>
            </p:spPr>
          </p:pic>
        </mc:Fallback>
      </mc:AlternateContent>
    </p:spTree>
    <p:extLst>
      <p:ext uri="{BB962C8B-B14F-4D97-AF65-F5344CB8AC3E}">
        <p14:creationId xmlns:p14="http://schemas.microsoft.com/office/powerpoint/2010/main" val="35169074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24" name="Freeform: Shape 23">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3" name="Picture 12" descr="A group of fake carrots on a blue background&#10;&#10;Description automatically generated">
            <a:extLst>
              <a:ext uri="{FF2B5EF4-FFF2-40B4-BE49-F238E27FC236}">
                <a16:creationId xmlns:a16="http://schemas.microsoft.com/office/drawing/2014/main" id="{43DA05DB-CB96-F53F-A279-600C516F5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 y="-193040"/>
            <a:ext cx="12192309" cy="7487920"/>
          </a:xfrm>
          <a:prstGeom prst="rect">
            <a:avLst/>
          </a:prstGeom>
        </p:spPr>
      </p:pic>
      <mc:AlternateContent xmlns:mc="http://schemas.openxmlformats.org/markup-compatibility/2006">
        <mc:Choice xmlns:am3d="http://schemas.microsoft.com/office/drawing/2017/model3d" Requires="am3d">
          <p:graphicFrame>
            <p:nvGraphicFramePr>
              <p:cNvPr id="5" name="3D Model 4" descr="Carrot">
                <a:extLst>
                  <a:ext uri="{FF2B5EF4-FFF2-40B4-BE49-F238E27FC236}">
                    <a16:creationId xmlns:a16="http://schemas.microsoft.com/office/drawing/2014/main" id="{186357A4-F314-4E45-7724-47217DA84C1B}"/>
                  </a:ext>
                </a:extLst>
              </p:cNvPr>
              <p:cNvGraphicFramePr>
                <a:graphicFrameLocks noChangeAspect="1"/>
              </p:cNvGraphicFramePr>
              <p:nvPr>
                <p:extLst>
                  <p:ext uri="{D42A27DB-BD31-4B8C-83A1-F6EECF244321}">
                    <p14:modId xmlns:p14="http://schemas.microsoft.com/office/powerpoint/2010/main" val="2214865785"/>
                  </p:ext>
                </p:extLst>
              </p:nvPr>
            </p:nvGraphicFramePr>
            <p:xfrm rot="13689893">
              <a:off x="784785" y="-1413786"/>
              <a:ext cx="1694285" cy="5101893"/>
            </p:xfrm>
            <a:graphic>
              <a:graphicData uri="http://schemas.microsoft.com/office/drawing/2017/model3d">
                <am3d:model3d r:embed="rId3">
                  <am3d:spPr>
                    <a:xfrm rot="13689893">
                      <a:off x="0" y="0"/>
                      <a:ext cx="1694285" cy="5101893"/>
                    </a:xfrm>
                    <a:prstGeom prst="rect">
                      <a:avLst/>
                    </a:prstGeom>
                  </am3d:spPr>
                  <am3d:camera>
                    <am3d:pos x="0" y="0" z="49045745"/>
                    <am3d:up dx="0" dy="36000000" dz="0"/>
                    <am3d:lookAt x="0" y="0" z="0"/>
                    <am3d:perspective fov="2700000"/>
                  </am3d:camera>
                  <am3d:trans>
                    <am3d:meterPerModelUnit n="10272354" d="1000000"/>
                    <am3d:preTrans dx="-361969" dy="-18000000" dz="149073"/>
                    <am3d:scale>
                      <am3d:sx n="1000000" d="1000000"/>
                      <am3d:sy n="1000000" d="1000000"/>
                      <am3d:sz n="1000000" d="1000000"/>
                    </am3d:scale>
                    <am3d:rot ax="3967644" ay="-1311767" az="8395281"/>
                    <am3d:postTrans dx="0" dy="0" dz="0"/>
                  </am3d:trans>
                  <am3d:raster rName="Office3DRenderer" rVer="16.0.8326">
                    <am3d:blip r:embed="rId4"/>
                  </am3d:raster>
                  <am3d:objViewport viewportSz="69103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arrot">
                <a:extLst>
                  <a:ext uri="{FF2B5EF4-FFF2-40B4-BE49-F238E27FC236}">
                    <a16:creationId xmlns:a16="http://schemas.microsoft.com/office/drawing/2014/main" id="{186357A4-F314-4E45-7724-47217DA84C1B}"/>
                  </a:ext>
                </a:extLst>
              </p:cNvPr>
              <p:cNvPicPr>
                <a:picLocks noGrp="1" noRot="1" noChangeAspect="1" noMove="1" noResize="1" noEditPoints="1" noAdjustHandles="1" noChangeArrowheads="1" noChangeShapeType="1" noCrop="1"/>
              </p:cNvPicPr>
              <p:nvPr/>
            </p:nvPicPr>
            <p:blipFill>
              <a:blip r:embed="rId4"/>
              <a:stretch>
                <a:fillRect/>
              </a:stretch>
            </p:blipFill>
            <p:spPr>
              <a:xfrm rot="13689893">
                <a:off x="784785" y="-1413786"/>
                <a:ext cx="1694285" cy="510189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6AB5833D-C6DB-7661-964F-6ECCB4E6B6E1}"/>
                  </a:ext>
                </a:extLst>
              </p:cNvPr>
              <p:cNvGraphicFramePr>
                <a:graphicFrameLocks noChangeAspect="1"/>
              </p:cNvGraphicFramePr>
              <p:nvPr>
                <p:extLst>
                  <p:ext uri="{D42A27DB-BD31-4B8C-83A1-F6EECF244321}">
                    <p14:modId xmlns:p14="http://schemas.microsoft.com/office/powerpoint/2010/main" val="1137979046"/>
                  </p:ext>
                </p:extLst>
              </p:nvPr>
            </p:nvGraphicFramePr>
            <p:xfrm>
              <a:off x="-1139704" y="1721134"/>
              <a:ext cx="4141956" cy="6179608"/>
            </p:xfrm>
            <a:graphic>
              <a:graphicData uri="http://schemas.microsoft.com/office/drawing/2017/model3d">
                <am3d:model3d r:embed="rId5">
                  <am3d:spPr>
                    <a:xfrm>
                      <a:off x="0" y="0"/>
                      <a:ext cx="4141956" cy="6179608"/>
                    </a:xfrm>
                    <a:prstGeom prst="rect">
                      <a:avLst/>
                    </a:prstGeom>
                  </am3d:spPr>
                  <am3d:camera>
                    <am3d:pos x="0" y="0" z="64409674"/>
                    <am3d:up dx="0" dy="36000000" dz="0"/>
                    <am3d:lookAt x="0" y="0" z="0"/>
                    <am3d:perspective fov="2700000"/>
                  </am3d:camera>
                  <am3d:trans>
                    <am3d:meterPerModelUnit n="405734" d="1000000"/>
                    <am3d:preTrans dx="-1020305" dy="-17922822" dz="-1419617"/>
                    <am3d:scale>
                      <am3d:sx n="1000000" d="1000000"/>
                      <am3d:sy n="1000000" d="1000000"/>
                      <am3d:sz n="1000000" d="1000000"/>
                    </am3d:scale>
                    <am3d:rot ax="2231109" ay="2902984" az="1773597"/>
                    <am3d:postTrans dx="0" dy="0" dz="0"/>
                  </am3d:trans>
                  <am3d:raster rName="Office3DRenderer" rVer="16.0.8326">
                    <am3d:blip r:embed="rId6"/>
                  </am3d:raster>
                  <am3d:objViewport viewportSz="82553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6AB5833D-C6DB-7661-964F-6ECCB4E6B6E1}"/>
                  </a:ext>
                </a:extLst>
              </p:cNvPr>
              <p:cNvPicPr>
                <a:picLocks noGrp="1" noRot="1" noChangeAspect="1" noMove="1" noResize="1" noEditPoints="1" noAdjustHandles="1" noChangeArrowheads="1" noChangeShapeType="1" noCrop="1"/>
              </p:cNvPicPr>
              <p:nvPr/>
            </p:nvPicPr>
            <p:blipFill>
              <a:blip r:embed="rId6"/>
              <a:stretch>
                <a:fillRect/>
              </a:stretch>
            </p:blipFill>
            <p:spPr>
              <a:xfrm>
                <a:off x="-1139704" y="1721134"/>
                <a:ext cx="4141956" cy="6179608"/>
              </a:xfrm>
              <a:prstGeom prst="rect">
                <a:avLst/>
              </a:prstGeom>
            </p:spPr>
          </p:pic>
        </mc:Fallback>
      </mc:AlternateContent>
      <p:sp>
        <p:nvSpPr>
          <p:cNvPr id="10" name="TextBox 9">
            <a:extLst>
              <a:ext uri="{FF2B5EF4-FFF2-40B4-BE49-F238E27FC236}">
                <a16:creationId xmlns:a16="http://schemas.microsoft.com/office/drawing/2014/main" id="{C5479C0C-D674-F010-DBB5-BB77E54B2894}"/>
              </a:ext>
            </a:extLst>
          </p:cNvPr>
          <p:cNvSpPr txBox="1"/>
          <p:nvPr/>
        </p:nvSpPr>
        <p:spPr>
          <a:xfrm>
            <a:off x="6212227" y="2942667"/>
            <a:ext cx="5979466" cy="1323439"/>
          </a:xfrm>
          <a:prstGeom prst="rect">
            <a:avLst/>
          </a:prstGeom>
          <a:noFill/>
        </p:spPr>
        <p:txBody>
          <a:bodyPr wrap="square" rtlCol="0">
            <a:spAutoFit/>
          </a:bodyPr>
          <a:lstStyle/>
          <a:p>
            <a:r>
              <a:rPr lang="en-US" sz="4000" dirty="0">
                <a:latin typeface="ADLaM Display" panose="02010000000000000000" pitchFamily="2" charset="0"/>
                <a:ea typeface="ADLaM Display" panose="02010000000000000000" pitchFamily="2" charset="0"/>
                <a:cs typeface="ADLaM Display" panose="02010000000000000000" pitchFamily="2" charset="0"/>
              </a:rPr>
              <a:t>	Kids Have Lots of 			Questions</a:t>
            </a:r>
            <a:endParaRPr lang="fr-FR" sz="40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1" name="TextBox 10">
            <a:extLst>
              <a:ext uri="{FF2B5EF4-FFF2-40B4-BE49-F238E27FC236}">
                <a16:creationId xmlns:a16="http://schemas.microsoft.com/office/drawing/2014/main" id="{FA76417C-E3E6-039E-E2A1-6C587F866A44}"/>
              </a:ext>
            </a:extLst>
          </p:cNvPr>
          <p:cNvSpPr txBox="1"/>
          <p:nvPr/>
        </p:nvSpPr>
        <p:spPr>
          <a:xfrm>
            <a:off x="1345507" y="1001659"/>
            <a:ext cx="10475422" cy="2308324"/>
          </a:xfrm>
          <a:prstGeom prst="rect">
            <a:avLst/>
          </a:prstGeom>
          <a:noFill/>
        </p:spPr>
        <p:txBody>
          <a:bodyPr wrap="square" rtlCol="0">
            <a:spAutoFit/>
          </a:bodyPr>
          <a:lstStyle/>
          <a:p>
            <a:r>
              <a:rPr lang="en-US" sz="4800" dirty="0"/>
              <a:t> 			</a:t>
            </a:r>
            <a:r>
              <a:rPr lang="fr-FR" sz="4800" dirty="0">
                <a:latin typeface="ADLaM Display" panose="02010000000000000000" pitchFamily="2" charset="0"/>
                <a:ea typeface="ADLaM Display" panose="02010000000000000000" pitchFamily="2" charset="0"/>
                <a:cs typeface="ADLaM Display" panose="02010000000000000000" pitchFamily="2" charset="0"/>
              </a:rPr>
              <a:t>The </a:t>
            </a:r>
            <a:r>
              <a:rPr lang="fr-FR" sz="4800" dirty="0" err="1">
                <a:latin typeface="ADLaM Display" panose="02010000000000000000" pitchFamily="2" charset="0"/>
                <a:ea typeface="ADLaM Display" panose="02010000000000000000" pitchFamily="2" charset="0"/>
                <a:cs typeface="ADLaM Display" panose="02010000000000000000" pitchFamily="2" charset="0"/>
              </a:rPr>
              <a:t>Problem</a:t>
            </a:r>
            <a:r>
              <a:rPr lang="fr-FR" sz="4800" dirty="0">
                <a:latin typeface="ADLaM Display" panose="02010000000000000000" pitchFamily="2" charset="0"/>
                <a:ea typeface="ADLaM Display" panose="02010000000000000000" pitchFamily="2" charset="0"/>
                <a:cs typeface="ADLaM Display" panose="02010000000000000000" pitchFamily="2" charset="0"/>
              </a:rPr>
              <a:t> and </a:t>
            </a:r>
            <a:r>
              <a:rPr lang="fr-FR" sz="4800" dirty="0" err="1">
                <a:latin typeface="ADLaM Display" panose="02010000000000000000" pitchFamily="2" charset="0"/>
                <a:ea typeface="ADLaM Display" panose="02010000000000000000" pitchFamily="2" charset="0"/>
                <a:cs typeface="ADLaM Display" panose="02010000000000000000" pitchFamily="2" charset="0"/>
              </a:rPr>
              <a:t>Market</a:t>
            </a:r>
            <a:endParaRPr lang="fr-FR" sz="4800" dirty="0">
              <a:latin typeface="ADLaM Display" panose="02010000000000000000" pitchFamily="2" charset="0"/>
              <a:ea typeface="ADLaM Display" panose="02010000000000000000" pitchFamily="2" charset="0"/>
              <a:cs typeface="ADLaM Display" panose="02010000000000000000" pitchFamily="2" charset="0"/>
            </a:endParaRPr>
          </a:p>
          <a:p>
            <a:r>
              <a:rPr lang="fr-FR" sz="4800" dirty="0">
                <a:latin typeface="ADLaM Display" panose="02010000000000000000" pitchFamily="2" charset="0"/>
                <a:ea typeface="ADLaM Display" panose="02010000000000000000" pitchFamily="2" charset="0"/>
                <a:cs typeface="ADLaM Display" panose="02010000000000000000" pitchFamily="2" charset="0"/>
              </a:rPr>
              <a:t>						Need</a:t>
            </a:r>
          </a:p>
          <a:p>
            <a:endParaRPr lang="fr-FR" sz="4800" dirty="0">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02552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7" presetClass="emph" presetSubtype="2" fill="hold" nodeType="afterEffect">
                                  <p:stCondLst>
                                    <p:cond delay="0"/>
                                  </p:stCondLst>
                                  <p:childTnLst>
                                    <p:animRot by="21600000">
                                      <p:cBhvr>
                                        <p:cTn id="12" dur="20000" fill="hold"/>
                                        <p:tgtEl>
                                          <p:spTgt spid="5"/>
                                        </p:tgtEl>
                                        <p:attrNameLst>
                                          <p:attrName>3d.object.rotation.y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A925F4-C0E2-91E8-39C8-91A235F239FB}"/>
              </a:ext>
            </a:extLst>
          </p:cNvPr>
          <p:cNvSpPr txBox="1"/>
          <p:nvPr/>
        </p:nvSpPr>
        <p:spPr>
          <a:xfrm>
            <a:off x="0" y="186713"/>
            <a:ext cx="13722734" cy="830997"/>
          </a:xfrm>
          <a:prstGeom prst="rect">
            <a:avLst/>
          </a:prstGeom>
          <a:noFill/>
        </p:spPr>
        <p:txBody>
          <a:bodyPr wrap="square" rtlCol="0">
            <a:spAutoFit/>
          </a:bodyPr>
          <a:lstStyle/>
          <a:p>
            <a:r>
              <a:rPr lang="fr-FR" sz="4800" dirty="0">
                <a:latin typeface="ADLaM Display" panose="02010000000000000000" pitchFamily="2" charset="0"/>
                <a:ea typeface="ADLaM Display" panose="02010000000000000000" pitchFamily="2" charset="0"/>
                <a:cs typeface="ADLaM Display" panose="02010000000000000000" pitchFamily="2" charset="0"/>
              </a:rPr>
              <a:t>	   Business Model and </a:t>
            </a:r>
            <a:r>
              <a:rPr lang="fr-FR" sz="4800" dirty="0" err="1">
                <a:latin typeface="ADLaM Display" panose="02010000000000000000" pitchFamily="2" charset="0"/>
                <a:ea typeface="ADLaM Display" panose="02010000000000000000" pitchFamily="2" charset="0"/>
                <a:cs typeface="ADLaM Display" panose="02010000000000000000" pitchFamily="2" charset="0"/>
              </a:rPr>
              <a:t>Scalability</a:t>
            </a:r>
            <a:endParaRPr lang="fr-FR" sz="48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2" name="TextBox 11">
            <a:extLst>
              <a:ext uri="{FF2B5EF4-FFF2-40B4-BE49-F238E27FC236}">
                <a16:creationId xmlns:a16="http://schemas.microsoft.com/office/drawing/2014/main" id="{BD689015-EF71-AC02-92E9-29CC1D2DFCE2}"/>
              </a:ext>
            </a:extLst>
          </p:cNvPr>
          <p:cNvSpPr txBox="1"/>
          <p:nvPr/>
        </p:nvSpPr>
        <p:spPr>
          <a:xfrm>
            <a:off x="396240" y="1395462"/>
            <a:ext cx="9845040" cy="3385542"/>
          </a:xfrm>
          <a:prstGeom prst="rect">
            <a:avLst/>
          </a:prstGeom>
          <a:noFill/>
        </p:spPr>
        <p:txBody>
          <a:bodyPr wrap="square" rtlCol="0">
            <a:spAutoFit/>
          </a:bodyPr>
          <a:lstStyle/>
          <a:p>
            <a:r>
              <a:rPr lang="en-US" sz="2800" b="1" dirty="0"/>
              <a:t>Scalability</a:t>
            </a:r>
            <a:r>
              <a:rPr lang="en-US" sz="2800" dirty="0"/>
              <a:t>:</a:t>
            </a:r>
          </a:p>
          <a:p>
            <a:r>
              <a:rPr lang="en-US" sz="2800" dirty="0"/>
              <a:t>	=&gt;Expand </a:t>
            </a:r>
            <a:r>
              <a:rPr lang="en-US" sz="2800" dirty="0" err="1"/>
              <a:t>BunnyBot’s</a:t>
            </a:r>
            <a:r>
              <a:rPr lang="en-US" sz="2800" dirty="0"/>
              <a:t> knowledge base and subject 		coverage.</a:t>
            </a:r>
          </a:p>
          <a:p>
            <a:r>
              <a:rPr lang="en-US" sz="2800" dirty="0"/>
              <a:t>	=&gt;Opportunities for global reach with multilingual 		support.</a:t>
            </a:r>
          </a:p>
          <a:p>
            <a:r>
              <a:rPr lang="en-US" sz="2800" dirty="0"/>
              <a:t>	=&gt;Continuous improvement through user feedback and 	data analysis.</a:t>
            </a:r>
          </a:p>
          <a:p>
            <a:endParaRPr lang="fr-FR" dirty="0"/>
          </a:p>
        </p:txBody>
      </p:sp>
      <mc:AlternateContent xmlns:mc="http://schemas.openxmlformats.org/markup-compatibility/2006">
        <mc:Choice xmlns:am3d="http://schemas.microsoft.com/office/drawing/2017/model3d" Requires="am3d">
          <p:graphicFrame>
            <p:nvGraphicFramePr>
              <p:cNvPr id="2" name="3D Model 1" descr="Upward Trend">
                <a:extLst>
                  <a:ext uri="{FF2B5EF4-FFF2-40B4-BE49-F238E27FC236}">
                    <a16:creationId xmlns:a16="http://schemas.microsoft.com/office/drawing/2014/main" id="{737A4F78-1F0F-811D-0057-5C5EDA306C4B}"/>
                  </a:ext>
                </a:extLst>
              </p:cNvPr>
              <p:cNvGraphicFramePr/>
              <p:nvPr>
                <p:extLst>
                  <p:ext uri="{D42A27DB-BD31-4B8C-83A1-F6EECF244321}">
                    <p14:modId xmlns:p14="http://schemas.microsoft.com/office/powerpoint/2010/main" val="2102081602"/>
                  </p:ext>
                </p:extLst>
              </p:nvPr>
            </p:nvGraphicFramePr>
            <p:xfrm>
              <a:off x="8116884" y="3088233"/>
              <a:ext cx="3883031" cy="3583054"/>
            </p:xfrm>
            <a:graphic>
              <a:graphicData uri="http://schemas.microsoft.com/office/drawing/2017/model3d">
                <am3d:model3d r:embed="rId2">
                  <am3d:spPr>
                    <a:xfrm>
                      <a:off x="0" y="0"/>
                      <a:ext cx="3883031" cy="3583054"/>
                    </a:xfrm>
                    <a:prstGeom prst="rect">
                      <a:avLst/>
                    </a:prstGeom>
                  </am3d:spPr>
                  <am3d:camera>
                    <am3d:pos x="0" y="0" z="65012918"/>
                    <am3d:up dx="0" dy="36000000" dz="0"/>
                    <am3d:lookAt x="0" y="0" z="0"/>
                    <am3d:perspective fov="2700000"/>
                  </am3d:camera>
                  <am3d:trans>
                    <am3d:meterPerModelUnit n="101711" d="1000000"/>
                    <am3d:preTrans dx="0" dy="-16609428" dz="0"/>
                    <am3d:scale>
                      <am3d:sx n="1000000" d="1000000"/>
                      <am3d:sy n="1000000" d="1000000"/>
                      <am3d:sz n="1000000" d="1000000"/>
                    </am3d:scale>
                    <am3d:rot/>
                    <am3d:postTrans dx="0" dy="0" dz="0"/>
                  </am3d:trans>
                  <am3d:raster rName="Office3DRenderer" rVer="16.0.8326">
                    <am3d:blip r:embed="rId3"/>
                  </am3d:raster>
                  <am3d:objViewport viewportSz="54186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Upward Trend">
                <a:extLst>
                  <a:ext uri="{FF2B5EF4-FFF2-40B4-BE49-F238E27FC236}">
                    <a16:creationId xmlns:a16="http://schemas.microsoft.com/office/drawing/2014/main" id="{737A4F78-1F0F-811D-0057-5C5EDA306C4B}"/>
                  </a:ext>
                </a:extLst>
              </p:cNvPr>
              <p:cNvPicPr>
                <a:picLocks noGrp="1" noRot="1" noChangeAspect="1" noMove="1" noResize="1" noEditPoints="1" noAdjustHandles="1" noChangeArrowheads="1" noChangeShapeType="1" noCrop="1"/>
              </p:cNvPicPr>
              <p:nvPr/>
            </p:nvPicPr>
            <p:blipFill>
              <a:blip r:embed="rId3"/>
              <a:stretch>
                <a:fillRect/>
              </a:stretch>
            </p:blipFill>
            <p:spPr>
              <a:xfrm>
                <a:off x="8116884" y="3088233"/>
                <a:ext cx="3883031" cy="3583054"/>
              </a:xfrm>
              <a:prstGeom prst="rect">
                <a:avLst/>
              </a:prstGeom>
            </p:spPr>
          </p:pic>
        </mc:Fallback>
      </mc:AlternateContent>
    </p:spTree>
    <p:extLst>
      <p:ext uri="{BB962C8B-B14F-4D97-AF65-F5344CB8AC3E}">
        <p14:creationId xmlns:p14="http://schemas.microsoft.com/office/powerpoint/2010/main" val="40797661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A925F4-C0E2-91E8-39C8-91A235F239FB}"/>
              </a:ext>
            </a:extLst>
          </p:cNvPr>
          <p:cNvSpPr txBox="1"/>
          <p:nvPr/>
        </p:nvSpPr>
        <p:spPr>
          <a:xfrm>
            <a:off x="-887287" y="479826"/>
            <a:ext cx="13722734" cy="830997"/>
          </a:xfrm>
          <a:prstGeom prst="rect">
            <a:avLst/>
          </a:prstGeom>
          <a:noFill/>
        </p:spPr>
        <p:txBody>
          <a:bodyPr wrap="square" rtlCol="0">
            <a:spAutoFit/>
          </a:bodyPr>
          <a:lstStyle/>
          <a:p>
            <a:r>
              <a:rPr lang="fr-FR" sz="4800" dirty="0">
                <a:latin typeface="ADLaM Display" panose="02010000000000000000" pitchFamily="2" charset="0"/>
                <a:ea typeface="ADLaM Display" panose="02010000000000000000" pitchFamily="2" charset="0"/>
                <a:cs typeface="ADLaM Display" panose="02010000000000000000" pitchFamily="2" charset="0"/>
              </a:rPr>
              <a:t>	</a:t>
            </a:r>
            <a:r>
              <a:rPr lang="en-US" sz="3200" dirty="0">
                <a:latin typeface="ADLaM Display" panose="02010000000000000000" pitchFamily="2" charset="0"/>
                <a:ea typeface="ADLaM Display" panose="02010000000000000000" pitchFamily="2" charset="0"/>
                <a:cs typeface="ADLaM Display" panose="02010000000000000000" pitchFamily="2" charset="0"/>
              </a:rPr>
              <a:t>Scalability: Enhanced Interaction and Customization Features</a:t>
            </a:r>
            <a:endParaRPr lang="fr-FR" sz="32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2" name="TextBox 11">
            <a:extLst>
              <a:ext uri="{FF2B5EF4-FFF2-40B4-BE49-F238E27FC236}">
                <a16:creationId xmlns:a16="http://schemas.microsoft.com/office/drawing/2014/main" id="{BD689015-EF71-AC02-92E9-29CC1D2DFCE2}"/>
              </a:ext>
            </a:extLst>
          </p:cNvPr>
          <p:cNvSpPr txBox="1"/>
          <p:nvPr/>
        </p:nvSpPr>
        <p:spPr>
          <a:xfrm>
            <a:off x="1813560" y="2180292"/>
            <a:ext cx="9845040" cy="1815882"/>
          </a:xfrm>
          <a:prstGeom prst="rect">
            <a:avLst/>
          </a:prstGeom>
          <a:noFill/>
        </p:spPr>
        <p:txBody>
          <a:bodyPr wrap="square" rtlCol="0">
            <a:spAutoFit/>
          </a:bodyPr>
          <a:lstStyle/>
          <a:p>
            <a:r>
              <a:rPr lang="fr-FR" sz="2800" b="1" dirty="0"/>
              <a:t>=&gt;Voice-</a:t>
            </a:r>
            <a:r>
              <a:rPr lang="fr-FR" sz="2800" b="1" dirty="0" err="1"/>
              <a:t>Enabled</a:t>
            </a:r>
            <a:r>
              <a:rPr lang="fr-FR" sz="2800" b="1" dirty="0"/>
              <a:t> </a:t>
            </a:r>
            <a:r>
              <a:rPr lang="fr-FR" sz="2800" b="1" dirty="0" err="1"/>
              <a:t>Answers</a:t>
            </a:r>
            <a:r>
              <a:rPr lang="fr-FR" sz="2800" b="1" dirty="0"/>
              <a:t>.</a:t>
            </a:r>
          </a:p>
          <a:p>
            <a:r>
              <a:rPr lang="fr-FR" sz="2800" b="1" dirty="0"/>
              <a:t>=&gt;Interactive </a:t>
            </a:r>
            <a:r>
              <a:rPr lang="fr-FR" sz="2800" b="1" dirty="0" err="1"/>
              <a:t>Quizzes</a:t>
            </a:r>
            <a:r>
              <a:rPr lang="fr-FR" sz="2800" b="1" dirty="0"/>
              <a:t> and Progress Ratings.</a:t>
            </a:r>
          </a:p>
          <a:p>
            <a:r>
              <a:rPr lang="fr-FR" sz="2800" b="1" dirty="0"/>
              <a:t>=&gt;</a:t>
            </a:r>
            <a:r>
              <a:rPr lang="fr-FR" sz="2800" b="1" dirty="0" err="1"/>
              <a:t>Integration</a:t>
            </a:r>
            <a:r>
              <a:rPr lang="fr-FR" sz="2800" b="1" dirty="0"/>
              <a:t> </a:t>
            </a:r>
            <a:r>
              <a:rPr lang="fr-FR" sz="2800" b="1" dirty="0" err="1"/>
              <a:t>with</a:t>
            </a:r>
            <a:r>
              <a:rPr lang="fr-FR" sz="2800" b="1" dirty="0"/>
              <a:t> Physical Robots</a:t>
            </a:r>
          </a:p>
          <a:p>
            <a:r>
              <a:rPr lang="fr-FR" sz="2800" b="1" dirty="0"/>
              <a:t>=&gt;</a:t>
            </a:r>
            <a:r>
              <a:rPr lang="en-US" sz="2800" b="1" dirty="0"/>
              <a:t>Activity Monitoring and Learning Time</a:t>
            </a:r>
            <a:endParaRPr lang="fr-FR" sz="2800" b="1" dirty="0"/>
          </a:p>
        </p:txBody>
      </p:sp>
      <mc:AlternateContent xmlns:mc="http://schemas.openxmlformats.org/markup-compatibility/2006">
        <mc:Choice xmlns:am3d="http://schemas.microsoft.com/office/drawing/2017/model3d" Requires="am3d">
          <p:graphicFrame>
            <p:nvGraphicFramePr>
              <p:cNvPr id="2" name="3D Model 1" descr="Upward Trend">
                <a:extLst>
                  <a:ext uri="{FF2B5EF4-FFF2-40B4-BE49-F238E27FC236}">
                    <a16:creationId xmlns:a16="http://schemas.microsoft.com/office/drawing/2014/main" id="{737A4F78-1F0F-811D-0057-5C5EDA306C4B}"/>
                  </a:ext>
                </a:extLst>
              </p:cNvPr>
              <p:cNvGraphicFramePr>
                <a:graphicFrameLocks noChangeAspect="1"/>
              </p:cNvGraphicFramePr>
              <p:nvPr>
                <p:extLst>
                  <p:ext uri="{D42A27DB-BD31-4B8C-83A1-F6EECF244321}">
                    <p14:modId xmlns:p14="http://schemas.microsoft.com/office/powerpoint/2010/main" val="1836093698"/>
                  </p:ext>
                </p:extLst>
              </p:nvPr>
            </p:nvGraphicFramePr>
            <p:xfrm>
              <a:off x="8116884" y="3088233"/>
              <a:ext cx="3883030" cy="3583053"/>
            </p:xfrm>
            <a:graphic>
              <a:graphicData uri="http://schemas.microsoft.com/office/drawing/2017/model3d">
                <am3d:model3d r:embed="rId2">
                  <am3d:spPr>
                    <a:xfrm>
                      <a:off x="0" y="0"/>
                      <a:ext cx="3883030" cy="3583053"/>
                    </a:xfrm>
                    <a:prstGeom prst="rect">
                      <a:avLst/>
                    </a:prstGeom>
                  </am3d:spPr>
                  <am3d:camera>
                    <am3d:pos x="0" y="0" z="65012918"/>
                    <am3d:up dx="0" dy="36000000" dz="0"/>
                    <am3d:lookAt x="0" y="0" z="0"/>
                    <am3d:perspective fov="2700000"/>
                  </am3d:camera>
                  <am3d:trans>
                    <am3d:meterPerModelUnit n="101711" d="1000000"/>
                    <am3d:preTrans dx="0" dy="-16609428" dz="0"/>
                    <am3d:scale>
                      <am3d:sx n="1000000" d="1000000"/>
                      <am3d:sy n="1000000" d="1000000"/>
                      <am3d:sz n="1000000" d="1000000"/>
                    </am3d:scale>
                    <am3d:rot/>
                    <am3d:postTrans dx="0" dy="0" dz="0"/>
                  </am3d:trans>
                  <am3d:raster rName="Office3DRenderer" rVer="16.0.8326">
                    <am3d:blip r:embed="rId3"/>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Upward Trend">
                <a:extLst>
                  <a:ext uri="{FF2B5EF4-FFF2-40B4-BE49-F238E27FC236}">
                    <a16:creationId xmlns:a16="http://schemas.microsoft.com/office/drawing/2014/main" id="{737A4F78-1F0F-811D-0057-5C5EDA306C4B}"/>
                  </a:ext>
                </a:extLst>
              </p:cNvPr>
              <p:cNvPicPr>
                <a:picLocks noGrp="1" noRot="1" noChangeAspect="1" noMove="1" noResize="1" noEditPoints="1" noAdjustHandles="1" noChangeArrowheads="1" noChangeShapeType="1" noCrop="1"/>
              </p:cNvPicPr>
              <p:nvPr/>
            </p:nvPicPr>
            <p:blipFill>
              <a:blip r:embed="rId3"/>
              <a:stretch>
                <a:fillRect/>
              </a:stretch>
            </p:blipFill>
            <p:spPr>
              <a:xfrm>
                <a:off x="8116884" y="3088233"/>
                <a:ext cx="3883030" cy="35830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F77DCCAC-AB99-2E88-3803-E81B9CADB69B}"/>
                  </a:ext>
                </a:extLst>
              </p:cNvPr>
              <p:cNvGraphicFramePr>
                <a:graphicFrameLocks noChangeAspect="1"/>
              </p:cNvGraphicFramePr>
              <p:nvPr>
                <p:extLst>
                  <p:ext uri="{D42A27DB-BD31-4B8C-83A1-F6EECF244321}">
                    <p14:modId xmlns:p14="http://schemas.microsoft.com/office/powerpoint/2010/main" val="845335469"/>
                  </p:ext>
                </p:extLst>
              </p:nvPr>
            </p:nvGraphicFramePr>
            <p:xfrm>
              <a:off x="12835447" y="1196023"/>
              <a:ext cx="2885086" cy="5855868"/>
            </p:xfrm>
            <a:graphic>
              <a:graphicData uri="http://schemas.microsoft.com/office/drawing/2017/model3d">
                <am3d:model3d r:embed="rId4">
                  <am3d:spPr>
                    <a:xfrm>
                      <a:off x="0" y="0"/>
                      <a:ext cx="2885086" cy="5855868"/>
                    </a:xfrm>
                    <a:prstGeom prst="rect">
                      <a:avLst/>
                    </a:prstGeom>
                  </am3d:spPr>
                  <am3d:camera>
                    <am3d:pos x="0" y="0" z="64409674"/>
                    <am3d:up dx="0" dy="36000000" dz="0"/>
                    <am3d:lookAt x="0" y="0" z="0"/>
                    <am3d:perspective fov="2700000"/>
                  </am3d:camera>
                  <am3d:trans>
                    <am3d:meterPerModelUnit n="405734" d="1000000"/>
                    <am3d:preTrans dx="-1020305" dy="-17922822" dz="-1419617"/>
                    <am3d:scale>
                      <am3d:sx n="1000000" d="1000000"/>
                      <am3d:sy n="1000000" d="1000000"/>
                      <am3d:sz n="1000000" d="1000000"/>
                    </am3d:scale>
                    <am3d:rot ax="1832536" ay="-401651" az="-236072"/>
                    <am3d:postTrans dx="0" dy="0" dz="0"/>
                  </am3d:trans>
                  <am3d:raster rName="Office3DRenderer" rVer="16.0.8326">
                    <am3d:blip r:embed="rId5"/>
                  </am3d:raster>
                  <am3d:objViewport viewportSz="82553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F77DCCAC-AB99-2E88-3803-E81B9CADB69B}"/>
                  </a:ext>
                </a:extLst>
              </p:cNvPr>
              <p:cNvPicPr>
                <a:picLocks noGrp="1" noRot="1" noChangeAspect="1" noMove="1" noResize="1" noEditPoints="1" noAdjustHandles="1" noChangeArrowheads="1" noChangeShapeType="1" noCrop="1"/>
              </p:cNvPicPr>
              <p:nvPr/>
            </p:nvPicPr>
            <p:blipFill>
              <a:blip r:embed="rId5"/>
              <a:stretch>
                <a:fillRect/>
              </a:stretch>
            </p:blipFill>
            <p:spPr>
              <a:xfrm>
                <a:off x="12835447" y="1196023"/>
                <a:ext cx="2885086" cy="5855868"/>
              </a:xfrm>
              <a:prstGeom prst="rect">
                <a:avLst/>
              </a:prstGeom>
            </p:spPr>
          </p:pic>
        </mc:Fallback>
      </mc:AlternateContent>
    </p:spTree>
    <p:extLst>
      <p:ext uri="{BB962C8B-B14F-4D97-AF65-F5344CB8AC3E}">
        <p14:creationId xmlns:p14="http://schemas.microsoft.com/office/powerpoint/2010/main" val="12726912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25351A-0BC7-8FA7-F809-0BDA0FC62C9C}"/>
              </a:ext>
            </a:extLst>
          </p:cNvPr>
          <p:cNvSpPr txBox="1"/>
          <p:nvPr/>
        </p:nvSpPr>
        <p:spPr>
          <a:xfrm>
            <a:off x="3413760" y="1944320"/>
            <a:ext cx="15201014" cy="2400657"/>
          </a:xfrm>
          <a:prstGeom prst="rect">
            <a:avLst/>
          </a:prstGeom>
          <a:noFill/>
        </p:spPr>
        <p:txBody>
          <a:bodyPr wrap="square" rtlCol="0">
            <a:spAutoFit/>
          </a:bodyPr>
          <a:lstStyle/>
          <a:p>
            <a:r>
              <a:rPr lang="fr-FR" sz="15000" dirty="0">
                <a:latin typeface="ADLaM Display" panose="02010000000000000000" pitchFamily="2" charset="0"/>
                <a:ea typeface="ADLaM Display" panose="02010000000000000000" pitchFamily="2" charset="0"/>
                <a:cs typeface="ADLaM Display" panose="02010000000000000000" pitchFamily="2" charset="0"/>
              </a:rPr>
              <a:t>Q&amp;A</a:t>
            </a: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429093E7-7286-C0ED-0C32-640F8F6B5423}"/>
                  </a:ext>
                </a:extLst>
              </p:cNvPr>
              <p:cNvGraphicFramePr>
                <a:graphicFrameLocks noChangeAspect="1"/>
              </p:cNvGraphicFramePr>
              <p:nvPr>
                <p:extLst>
                  <p:ext uri="{D42A27DB-BD31-4B8C-83A1-F6EECF244321}">
                    <p14:modId xmlns:p14="http://schemas.microsoft.com/office/powerpoint/2010/main" val="4159581059"/>
                  </p:ext>
                </p:extLst>
              </p:nvPr>
            </p:nvGraphicFramePr>
            <p:xfrm>
              <a:off x="8343554" y="576953"/>
              <a:ext cx="3456391" cy="6179607"/>
            </p:xfrm>
            <a:graphic>
              <a:graphicData uri="http://schemas.microsoft.com/office/drawing/2017/model3d">
                <am3d:model3d r:embed="rId2">
                  <am3d:spPr>
                    <a:xfrm>
                      <a:off x="0" y="0"/>
                      <a:ext cx="3456391" cy="6179607"/>
                    </a:xfrm>
                    <a:prstGeom prst="rect">
                      <a:avLst/>
                    </a:prstGeom>
                  </am3d:spPr>
                  <am3d:camera>
                    <am3d:pos x="0" y="0" z="64409674"/>
                    <am3d:up dx="0" dy="36000000" dz="0"/>
                    <am3d:lookAt x="0" y="0" z="0"/>
                    <am3d:perspective fov="2700000"/>
                  </am3d:camera>
                  <am3d:trans>
                    <am3d:meterPerModelUnit n="405734" d="1000000"/>
                    <am3d:preTrans dx="-1020305" dy="-17922822" dz="-1419617"/>
                    <am3d:scale>
                      <am3d:sx n="1000000" d="1000000"/>
                      <am3d:sy n="1000000" d="1000000"/>
                      <am3d:sz n="1000000" d="1000000"/>
                    </am3d:scale>
                    <am3d:rot ax="819661" ay="1037272" az="247885"/>
                    <am3d:postTrans dx="0" dy="0" dz="0"/>
                  </am3d:trans>
                  <am3d:raster rName="Office3DRenderer" rVer="16.0.8326">
                    <am3d:blip r:embed="rId3"/>
                  </am3d:raster>
                  <am3d:objViewport viewportSz="82553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429093E7-7286-C0ED-0C32-640F8F6B5423}"/>
                  </a:ext>
                </a:extLst>
              </p:cNvPr>
              <p:cNvPicPr>
                <a:picLocks noGrp="1" noRot="1" noChangeAspect="1" noMove="1" noResize="1" noEditPoints="1" noAdjustHandles="1" noChangeArrowheads="1" noChangeShapeType="1" noCrop="1"/>
              </p:cNvPicPr>
              <p:nvPr/>
            </p:nvPicPr>
            <p:blipFill>
              <a:blip r:embed="rId3"/>
              <a:stretch>
                <a:fillRect/>
              </a:stretch>
            </p:blipFill>
            <p:spPr>
              <a:xfrm>
                <a:off x="8343554" y="576953"/>
                <a:ext cx="3456391" cy="6179607"/>
              </a:xfrm>
              <a:prstGeom prst="rect">
                <a:avLst/>
              </a:prstGeom>
            </p:spPr>
          </p:pic>
        </mc:Fallback>
      </mc:AlternateContent>
    </p:spTree>
    <p:extLst>
      <p:ext uri="{BB962C8B-B14F-4D97-AF65-F5344CB8AC3E}">
        <p14:creationId xmlns:p14="http://schemas.microsoft.com/office/powerpoint/2010/main" val="12262857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24" name="Freeform: Shape 23">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3" name="Picture 12" descr="A group of fake carrots on a blue background&#10;&#10;Description automatically generated">
            <a:extLst>
              <a:ext uri="{FF2B5EF4-FFF2-40B4-BE49-F238E27FC236}">
                <a16:creationId xmlns:a16="http://schemas.microsoft.com/office/drawing/2014/main" id="{43DA05DB-CB96-F53F-A279-600C516F5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 y="-203200"/>
            <a:ext cx="12192309" cy="7487920"/>
          </a:xfrm>
          <a:prstGeom prst="rect">
            <a:avLst/>
          </a:prstGeom>
        </p:spPr>
      </p:pic>
      <mc:AlternateContent xmlns:mc="http://schemas.openxmlformats.org/markup-compatibility/2006">
        <mc:Choice xmlns:am3d="http://schemas.microsoft.com/office/drawing/2017/model3d" Requires="am3d">
          <p:graphicFrame>
            <p:nvGraphicFramePr>
              <p:cNvPr id="5" name="3D Model 4" descr="Carrot">
                <a:extLst>
                  <a:ext uri="{FF2B5EF4-FFF2-40B4-BE49-F238E27FC236}">
                    <a16:creationId xmlns:a16="http://schemas.microsoft.com/office/drawing/2014/main" id="{186357A4-F314-4E45-7724-47217DA84C1B}"/>
                  </a:ext>
                </a:extLst>
              </p:cNvPr>
              <p:cNvGraphicFramePr>
                <a:graphicFrameLocks noChangeAspect="1"/>
              </p:cNvGraphicFramePr>
              <p:nvPr>
                <p:extLst>
                  <p:ext uri="{D42A27DB-BD31-4B8C-83A1-F6EECF244321}">
                    <p14:modId xmlns:p14="http://schemas.microsoft.com/office/powerpoint/2010/main" val="3747935670"/>
                  </p:ext>
                </p:extLst>
              </p:nvPr>
            </p:nvGraphicFramePr>
            <p:xfrm rot="13689893">
              <a:off x="975154" y="-2032485"/>
              <a:ext cx="1313546" cy="6339291"/>
            </p:xfrm>
            <a:graphic>
              <a:graphicData uri="http://schemas.microsoft.com/office/drawing/2017/model3d">
                <am3d:model3d r:embed="rId3">
                  <am3d:spPr>
                    <a:xfrm rot="13689893">
                      <a:off x="0" y="0"/>
                      <a:ext cx="1313546" cy="6339291"/>
                    </a:xfrm>
                    <a:prstGeom prst="rect">
                      <a:avLst/>
                    </a:prstGeom>
                  </am3d:spPr>
                  <am3d:camera>
                    <am3d:pos x="0" y="0" z="49045745"/>
                    <am3d:up dx="0" dy="36000000" dz="0"/>
                    <am3d:lookAt x="0" y="0" z="0"/>
                    <am3d:perspective fov="2700000"/>
                  </am3d:camera>
                  <am3d:trans>
                    <am3d:meterPerModelUnit n="10272354" d="1000000"/>
                    <am3d:preTrans dx="-361969" dy="-18000000" dz="149073"/>
                    <am3d:scale>
                      <am3d:sx n="1000000" d="1000000"/>
                      <am3d:sy n="1000000" d="1000000"/>
                      <am3d:sz n="1000000" d="1000000"/>
                    </am3d:scale>
                    <am3d:rot ax="452658" ay="-1988650" az="10551497"/>
                    <am3d:postTrans dx="0" dy="0" dz="0"/>
                  </am3d:trans>
                  <am3d:raster rName="Office3DRenderer" rVer="16.0.8326">
                    <am3d:blip r:embed="rId4"/>
                  </am3d:raster>
                  <am3d:objViewport viewportSz="69103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arrot">
                <a:extLst>
                  <a:ext uri="{FF2B5EF4-FFF2-40B4-BE49-F238E27FC236}">
                    <a16:creationId xmlns:a16="http://schemas.microsoft.com/office/drawing/2014/main" id="{186357A4-F314-4E45-7724-47217DA84C1B}"/>
                  </a:ext>
                </a:extLst>
              </p:cNvPr>
              <p:cNvPicPr>
                <a:picLocks noGrp="1" noRot="1" noChangeAspect="1" noMove="1" noResize="1" noEditPoints="1" noAdjustHandles="1" noChangeArrowheads="1" noChangeShapeType="1" noCrop="1"/>
              </p:cNvPicPr>
              <p:nvPr/>
            </p:nvPicPr>
            <p:blipFill>
              <a:blip r:embed="rId4"/>
              <a:stretch>
                <a:fillRect/>
              </a:stretch>
            </p:blipFill>
            <p:spPr>
              <a:xfrm rot="13689893">
                <a:off x="975154" y="-2032485"/>
                <a:ext cx="1313546" cy="633929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6AB5833D-C6DB-7661-964F-6ECCB4E6B6E1}"/>
                  </a:ext>
                </a:extLst>
              </p:cNvPr>
              <p:cNvGraphicFramePr>
                <a:graphicFrameLocks noChangeAspect="1"/>
              </p:cNvGraphicFramePr>
              <p:nvPr/>
            </p:nvGraphicFramePr>
            <p:xfrm>
              <a:off x="-1139704" y="1721134"/>
              <a:ext cx="4141956" cy="6179608"/>
            </p:xfrm>
            <a:graphic>
              <a:graphicData uri="http://schemas.microsoft.com/office/drawing/2017/model3d">
                <am3d:model3d r:embed="rId5">
                  <am3d:spPr>
                    <a:xfrm>
                      <a:off x="0" y="0"/>
                      <a:ext cx="4141956" cy="6179608"/>
                    </a:xfrm>
                    <a:prstGeom prst="rect">
                      <a:avLst/>
                    </a:prstGeom>
                  </am3d:spPr>
                  <am3d:camera>
                    <am3d:pos x="0" y="0" z="64409674"/>
                    <am3d:up dx="0" dy="36000000" dz="0"/>
                    <am3d:lookAt x="0" y="0" z="0"/>
                    <am3d:perspective fov="2700000"/>
                  </am3d:camera>
                  <am3d:trans>
                    <am3d:meterPerModelUnit n="405734" d="1000000"/>
                    <am3d:preTrans dx="-1020305" dy="-17922822" dz="-1419617"/>
                    <am3d:scale>
                      <am3d:sx n="1000000" d="1000000"/>
                      <am3d:sy n="1000000" d="1000000"/>
                      <am3d:sz n="1000000" d="1000000"/>
                    </am3d:scale>
                    <am3d:rot ax="2231109" ay="2902984" az="1773597"/>
                    <am3d:postTrans dx="0" dy="0" dz="0"/>
                  </am3d:trans>
                  <am3d:raster rName="Office3DRenderer" rVer="16.0.8326">
                    <am3d:blip r:embed="rId6"/>
                  </am3d:raster>
                  <am3d:objViewport viewportSz="82553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6AB5833D-C6DB-7661-964F-6ECCB4E6B6E1}"/>
                  </a:ext>
                </a:extLst>
              </p:cNvPr>
              <p:cNvPicPr>
                <a:picLocks noGrp="1" noRot="1" noChangeAspect="1" noMove="1" noResize="1" noEditPoints="1" noAdjustHandles="1" noChangeArrowheads="1" noChangeShapeType="1" noCrop="1"/>
              </p:cNvPicPr>
              <p:nvPr/>
            </p:nvPicPr>
            <p:blipFill>
              <a:blip r:embed="rId6"/>
              <a:stretch>
                <a:fillRect/>
              </a:stretch>
            </p:blipFill>
            <p:spPr>
              <a:xfrm>
                <a:off x="-1139704" y="1721134"/>
                <a:ext cx="4141956" cy="6179608"/>
              </a:xfrm>
              <a:prstGeom prst="rect">
                <a:avLst/>
              </a:prstGeom>
            </p:spPr>
          </p:pic>
        </mc:Fallback>
      </mc:AlternateContent>
      <p:sp>
        <p:nvSpPr>
          <p:cNvPr id="3" name="TextBox 2">
            <a:extLst>
              <a:ext uri="{FF2B5EF4-FFF2-40B4-BE49-F238E27FC236}">
                <a16:creationId xmlns:a16="http://schemas.microsoft.com/office/drawing/2014/main" id="{AE86E8F1-1A93-8608-BC5F-04285FC68C08}"/>
              </a:ext>
            </a:extLst>
          </p:cNvPr>
          <p:cNvSpPr txBox="1"/>
          <p:nvPr/>
        </p:nvSpPr>
        <p:spPr>
          <a:xfrm>
            <a:off x="1345507" y="1001659"/>
            <a:ext cx="10475422" cy="2308324"/>
          </a:xfrm>
          <a:prstGeom prst="rect">
            <a:avLst/>
          </a:prstGeom>
          <a:noFill/>
        </p:spPr>
        <p:txBody>
          <a:bodyPr wrap="square" rtlCol="0">
            <a:spAutoFit/>
          </a:bodyPr>
          <a:lstStyle/>
          <a:p>
            <a:r>
              <a:rPr lang="en-US" sz="4800" dirty="0"/>
              <a:t> 			</a:t>
            </a:r>
            <a:r>
              <a:rPr lang="fr-FR" sz="4800" dirty="0">
                <a:latin typeface="ADLaM Display" panose="02010000000000000000" pitchFamily="2" charset="0"/>
                <a:ea typeface="ADLaM Display" panose="02010000000000000000" pitchFamily="2" charset="0"/>
                <a:cs typeface="ADLaM Display" panose="02010000000000000000" pitchFamily="2" charset="0"/>
              </a:rPr>
              <a:t>The </a:t>
            </a:r>
            <a:r>
              <a:rPr lang="fr-FR" sz="4800" dirty="0" err="1">
                <a:latin typeface="ADLaM Display" panose="02010000000000000000" pitchFamily="2" charset="0"/>
                <a:ea typeface="ADLaM Display" panose="02010000000000000000" pitchFamily="2" charset="0"/>
                <a:cs typeface="ADLaM Display" panose="02010000000000000000" pitchFamily="2" charset="0"/>
              </a:rPr>
              <a:t>Problem</a:t>
            </a:r>
            <a:r>
              <a:rPr lang="fr-FR" sz="4800" dirty="0">
                <a:latin typeface="ADLaM Display" panose="02010000000000000000" pitchFamily="2" charset="0"/>
                <a:ea typeface="ADLaM Display" panose="02010000000000000000" pitchFamily="2" charset="0"/>
                <a:cs typeface="ADLaM Display" panose="02010000000000000000" pitchFamily="2" charset="0"/>
              </a:rPr>
              <a:t> and </a:t>
            </a:r>
            <a:r>
              <a:rPr lang="fr-FR" sz="4800" dirty="0" err="1">
                <a:latin typeface="ADLaM Display" panose="02010000000000000000" pitchFamily="2" charset="0"/>
                <a:ea typeface="ADLaM Display" panose="02010000000000000000" pitchFamily="2" charset="0"/>
                <a:cs typeface="ADLaM Display" panose="02010000000000000000" pitchFamily="2" charset="0"/>
              </a:rPr>
              <a:t>Market</a:t>
            </a:r>
            <a:endParaRPr lang="fr-FR" sz="4800" dirty="0">
              <a:latin typeface="ADLaM Display" panose="02010000000000000000" pitchFamily="2" charset="0"/>
              <a:ea typeface="ADLaM Display" panose="02010000000000000000" pitchFamily="2" charset="0"/>
              <a:cs typeface="ADLaM Display" panose="02010000000000000000" pitchFamily="2" charset="0"/>
            </a:endParaRPr>
          </a:p>
          <a:p>
            <a:r>
              <a:rPr lang="fr-FR" sz="4800" dirty="0">
                <a:latin typeface="ADLaM Display" panose="02010000000000000000" pitchFamily="2" charset="0"/>
                <a:ea typeface="ADLaM Display" panose="02010000000000000000" pitchFamily="2" charset="0"/>
                <a:cs typeface="ADLaM Display" panose="02010000000000000000" pitchFamily="2" charset="0"/>
              </a:rPr>
              <a:t>						Need</a:t>
            </a:r>
          </a:p>
          <a:p>
            <a:endParaRPr lang="fr-FR" sz="48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0" name="TextBox 9">
            <a:extLst>
              <a:ext uri="{FF2B5EF4-FFF2-40B4-BE49-F238E27FC236}">
                <a16:creationId xmlns:a16="http://schemas.microsoft.com/office/drawing/2014/main" id="{C5479C0C-D674-F010-DBB5-BB77E54B2894}"/>
              </a:ext>
            </a:extLst>
          </p:cNvPr>
          <p:cNvSpPr txBox="1"/>
          <p:nvPr/>
        </p:nvSpPr>
        <p:spPr>
          <a:xfrm>
            <a:off x="5297827" y="2897365"/>
            <a:ext cx="6802733" cy="1323439"/>
          </a:xfrm>
          <a:prstGeom prst="rect">
            <a:avLst/>
          </a:prstGeom>
          <a:noFill/>
        </p:spPr>
        <p:txBody>
          <a:bodyPr wrap="square" rtlCol="0">
            <a:spAutoFit/>
          </a:bodyPr>
          <a:lstStyle/>
          <a:p>
            <a:r>
              <a:rPr lang="en-US" sz="4000" dirty="0">
                <a:latin typeface="ADLaM Display" panose="02010000000000000000" pitchFamily="2" charset="0"/>
                <a:ea typeface="ADLaM Display" panose="02010000000000000000" pitchFamily="2" charset="0"/>
                <a:cs typeface="ADLaM Display" panose="02010000000000000000" pitchFamily="2" charset="0"/>
              </a:rPr>
              <a:t>  Education needs to be fun 	and engaging for kids</a:t>
            </a:r>
            <a:endParaRPr lang="fr-FR" sz="4000" dirty="0">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9074792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37" presetClass="emph" presetSubtype="2" fill="hold" nodeType="afterEffect">
                                  <p:stCondLst>
                                    <p:cond delay="0"/>
                                  </p:stCondLst>
                                  <p:childTnLst>
                                    <p:animRot by="21600000">
                                      <p:cBhvr>
                                        <p:cTn id="10" dur="20000" fill="hold"/>
                                        <p:tgtEl>
                                          <p:spTgt spid="5"/>
                                        </p:tgtEl>
                                        <p:attrNameLst>
                                          <p:attrName>3d.object.rotation.y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24" name="Freeform: Shape 23">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3" name="Picture 12" descr="A group of fake carrots on a blue background&#10;&#10;Description automatically generated">
            <a:extLst>
              <a:ext uri="{FF2B5EF4-FFF2-40B4-BE49-F238E27FC236}">
                <a16:creationId xmlns:a16="http://schemas.microsoft.com/office/drawing/2014/main" id="{43DA05DB-CB96-F53F-A279-600C516F5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 y="-203200"/>
            <a:ext cx="12192309" cy="7487920"/>
          </a:xfrm>
          <a:prstGeom prst="rect">
            <a:avLst/>
          </a:prstGeom>
        </p:spPr>
      </p:pic>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6AB5833D-C6DB-7661-964F-6ECCB4E6B6E1}"/>
                  </a:ext>
                </a:extLst>
              </p:cNvPr>
              <p:cNvGraphicFramePr>
                <a:graphicFrameLocks noChangeAspect="1"/>
              </p:cNvGraphicFramePr>
              <p:nvPr/>
            </p:nvGraphicFramePr>
            <p:xfrm>
              <a:off x="-1139704" y="1721134"/>
              <a:ext cx="4141956" cy="6179608"/>
            </p:xfrm>
            <a:graphic>
              <a:graphicData uri="http://schemas.microsoft.com/office/drawing/2017/model3d">
                <am3d:model3d r:embed="rId3">
                  <am3d:spPr>
                    <a:xfrm>
                      <a:off x="0" y="0"/>
                      <a:ext cx="4141956" cy="6179608"/>
                    </a:xfrm>
                    <a:prstGeom prst="rect">
                      <a:avLst/>
                    </a:prstGeom>
                  </am3d:spPr>
                  <am3d:camera>
                    <am3d:pos x="0" y="0" z="64409674"/>
                    <am3d:up dx="0" dy="36000000" dz="0"/>
                    <am3d:lookAt x="0" y="0" z="0"/>
                    <am3d:perspective fov="2700000"/>
                  </am3d:camera>
                  <am3d:trans>
                    <am3d:meterPerModelUnit n="405734" d="1000000"/>
                    <am3d:preTrans dx="-1020305" dy="-17922822" dz="-1419617"/>
                    <am3d:scale>
                      <am3d:sx n="1000000" d="1000000"/>
                      <am3d:sy n="1000000" d="1000000"/>
                      <am3d:sz n="1000000" d="1000000"/>
                    </am3d:scale>
                    <am3d:rot ax="2231109" ay="2902984" az="1773597"/>
                    <am3d:postTrans dx="0" dy="0" dz="0"/>
                  </am3d:trans>
                  <am3d:raster rName="Office3DRenderer" rVer="16.0.8326">
                    <am3d:blip r:embed="rId4"/>
                  </am3d:raster>
                  <am3d:objViewport viewportSz="82553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6AB5833D-C6DB-7661-964F-6ECCB4E6B6E1}"/>
                  </a:ext>
                </a:extLst>
              </p:cNvPr>
              <p:cNvPicPr>
                <a:picLocks noGrp="1" noRot="1" noChangeAspect="1" noMove="1" noResize="1" noEditPoints="1" noAdjustHandles="1" noChangeArrowheads="1" noChangeShapeType="1" noCrop="1"/>
              </p:cNvPicPr>
              <p:nvPr/>
            </p:nvPicPr>
            <p:blipFill>
              <a:blip r:embed="rId4"/>
              <a:stretch>
                <a:fillRect/>
              </a:stretch>
            </p:blipFill>
            <p:spPr>
              <a:xfrm>
                <a:off x="-1139704" y="1721134"/>
                <a:ext cx="4141956" cy="6179608"/>
              </a:xfrm>
              <a:prstGeom prst="rect">
                <a:avLst/>
              </a:prstGeom>
            </p:spPr>
          </p:pic>
        </mc:Fallback>
      </mc:AlternateContent>
      <p:sp>
        <p:nvSpPr>
          <p:cNvPr id="10" name="TextBox 9">
            <a:extLst>
              <a:ext uri="{FF2B5EF4-FFF2-40B4-BE49-F238E27FC236}">
                <a16:creationId xmlns:a16="http://schemas.microsoft.com/office/drawing/2014/main" id="{C5479C0C-D674-F010-DBB5-BB77E54B2894}"/>
              </a:ext>
            </a:extLst>
          </p:cNvPr>
          <p:cNvSpPr txBox="1"/>
          <p:nvPr/>
        </p:nvSpPr>
        <p:spPr>
          <a:xfrm>
            <a:off x="4306920" y="2952109"/>
            <a:ext cx="7884160" cy="2554545"/>
          </a:xfrm>
          <a:prstGeom prst="rect">
            <a:avLst/>
          </a:prstGeom>
          <a:noFill/>
        </p:spPr>
        <p:txBody>
          <a:bodyPr wrap="square" rtlCol="0">
            <a:spAutoFit/>
          </a:bodyPr>
          <a:lstStyle/>
          <a:p>
            <a:r>
              <a:rPr lang="en-US" sz="4000" dirty="0">
                <a:latin typeface="ADLaM Display" panose="02010000000000000000" pitchFamily="2" charset="0"/>
                <a:ea typeface="ADLaM Display" panose="02010000000000000000" pitchFamily="2" charset="0"/>
                <a:cs typeface="ADLaM Display" panose="02010000000000000000" pitchFamily="2" charset="0"/>
              </a:rPr>
              <a:t>  Kids struggle with ChatGPT or 	  Gemini because the 				  answers are</a:t>
            </a:r>
          </a:p>
          <a:p>
            <a:r>
              <a:rPr lang="en-US" sz="4000" dirty="0">
                <a:latin typeface="ADLaM Display" panose="02010000000000000000" pitchFamily="2" charset="0"/>
                <a:ea typeface="ADLaM Display" panose="02010000000000000000" pitchFamily="2" charset="0"/>
                <a:cs typeface="ADLaM Display" panose="02010000000000000000" pitchFamily="2" charset="0"/>
              </a:rPr>
              <a:t>	           too hard</a:t>
            </a:r>
            <a:endParaRPr lang="fr-FR" sz="4000" dirty="0">
              <a:latin typeface="ADLaM Display" panose="02010000000000000000" pitchFamily="2" charset="0"/>
              <a:ea typeface="ADLaM Display" panose="02010000000000000000" pitchFamily="2" charset="0"/>
              <a:cs typeface="ADLaM Display" panose="02010000000000000000" pitchFamily="2" charset="0"/>
            </a:endParaRPr>
          </a:p>
        </p:txBody>
      </p:sp>
      <mc:AlternateContent xmlns:mc="http://schemas.openxmlformats.org/markup-compatibility/2006">
        <mc:Choice xmlns:am3d="http://schemas.microsoft.com/office/drawing/2017/model3d" Requires="am3d">
          <p:graphicFrame>
            <p:nvGraphicFramePr>
              <p:cNvPr id="5" name="3D Model 4" descr="Carrot">
                <a:extLst>
                  <a:ext uri="{FF2B5EF4-FFF2-40B4-BE49-F238E27FC236}">
                    <a16:creationId xmlns:a16="http://schemas.microsoft.com/office/drawing/2014/main" id="{186357A4-F314-4E45-7724-47217DA84C1B}"/>
                  </a:ext>
                </a:extLst>
              </p:cNvPr>
              <p:cNvGraphicFramePr>
                <a:graphicFrameLocks noChangeAspect="1"/>
              </p:cNvGraphicFramePr>
              <p:nvPr>
                <p:extLst>
                  <p:ext uri="{D42A27DB-BD31-4B8C-83A1-F6EECF244321}">
                    <p14:modId xmlns:p14="http://schemas.microsoft.com/office/powerpoint/2010/main" val="2546392391"/>
                  </p:ext>
                </p:extLst>
              </p:nvPr>
            </p:nvGraphicFramePr>
            <p:xfrm rot="12691752">
              <a:off x="1070338" y="-1508967"/>
              <a:ext cx="1123176" cy="5292255"/>
            </p:xfrm>
            <a:graphic>
              <a:graphicData uri="http://schemas.microsoft.com/office/drawing/2017/model3d">
                <am3d:model3d r:embed="rId5">
                  <am3d:spPr>
                    <a:xfrm rot="12691752">
                      <a:off x="0" y="0"/>
                      <a:ext cx="1123176" cy="5292255"/>
                    </a:xfrm>
                    <a:prstGeom prst="rect">
                      <a:avLst/>
                    </a:prstGeom>
                  </am3d:spPr>
                  <am3d:camera>
                    <am3d:pos x="0" y="0" z="49045745"/>
                    <am3d:up dx="0" dy="36000000" dz="0"/>
                    <am3d:lookAt x="0" y="0" z="0"/>
                    <am3d:perspective fov="2700000"/>
                  </am3d:camera>
                  <am3d:trans>
                    <am3d:meterPerModelUnit n="10272354" d="1000000"/>
                    <am3d:preTrans dx="-361969" dy="-18000000" dz="149073"/>
                    <am3d:scale>
                      <am3d:sx n="1000000" d="1000000"/>
                      <am3d:sy n="1000000" d="1000000"/>
                      <am3d:sz n="1000000" d="1000000"/>
                    </am3d:scale>
                    <am3d:rot ax="-4206815" ay="1980121" az="7415340"/>
                    <am3d:postTrans dx="0" dy="0" dz="0"/>
                  </am3d:trans>
                  <am3d:raster rName="Office3DRenderer" rVer="16.0.8326">
                    <am3d:blip r:embed="rId6"/>
                  </am3d:raster>
                  <am3d:objViewport viewportSz="69103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arrot">
                <a:extLst>
                  <a:ext uri="{FF2B5EF4-FFF2-40B4-BE49-F238E27FC236}">
                    <a16:creationId xmlns:a16="http://schemas.microsoft.com/office/drawing/2014/main" id="{186357A4-F314-4E45-7724-47217DA84C1B}"/>
                  </a:ext>
                </a:extLst>
              </p:cNvPr>
              <p:cNvPicPr>
                <a:picLocks noGrp="1" noRot="1" noChangeAspect="1" noMove="1" noResize="1" noEditPoints="1" noAdjustHandles="1" noChangeArrowheads="1" noChangeShapeType="1" noCrop="1"/>
              </p:cNvPicPr>
              <p:nvPr/>
            </p:nvPicPr>
            <p:blipFill>
              <a:blip r:embed="rId6"/>
              <a:stretch>
                <a:fillRect/>
              </a:stretch>
            </p:blipFill>
            <p:spPr>
              <a:xfrm rot="12691752">
                <a:off x="1070338" y="-1508967"/>
                <a:ext cx="1123176" cy="5292255"/>
              </a:xfrm>
              <a:prstGeom prst="rect">
                <a:avLst/>
              </a:prstGeom>
            </p:spPr>
          </p:pic>
        </mc:Fallback>
      </mc:AlternateContent>
      <p:sp>
        <p:nvSpPr>
          <p:cNvPr id="7" name="TextBox 6">
            <a:extLst>
              <a:ext uri="{FF2B5EF4-FFF2-40B4-BE49-F238E27FC236}">
                <a16:creationId xmlns:a16="http://schemas.microsoft.com/office/drawing/2014/main" id="{B85A69AE-ACB0-FB93-62FD-6319344DF7E4}"/>
              </a:ext>
            </a:extLst>
          </p:cNvPr>
          <p:cNvSpPr txBox="1"/>
          <p:nvPr/>
        </p:nvSpPr>
        <p:spPr>
          <a:xfrm>
            <a:off x="1345507" y="1001659"/>
            <a:ext cx="10475422" cy="2308324"/>
          </a:xfrm>
          <a:prstGeom prst="rect">
            <a:avLst/>
          </a:prstGeom>
          <a:noFill/>
        </p:spPr>
        <p:txBody>
          <a:bodyPr wrap="square" rtlCol="0">
            <a:spAutoFit/>
          </a:bodyPr>
          <a:lstStyle/>
          <a:p>
            <a:r>
              <a:rPr lang="en-US" sz="4800" dirty="0"/>
              <a:t> 			</a:t>
            </a:r>
            <a:r>
              <a:rPr lang="fr-FR" sz="4800" dirty="0">
                <a:latin typeface="ADLaM Display" panose="02010000000000000000" pitchFamily="2" charset="0"/>
                <a:ea typeface="ADLaM Display" panose="02010000000000000000" pitchFamily="2" charset="0"/>
                <a:cs typeface="ADLaM Display" panose="02010000000000000000" pitchFamily="2" charset="0"/>
              </a:rPr>
              <a:t>The </a:t>
            </a:r>
            <a:r>
              <a:rPr lang="fr-FR" sz="4800" dirty="0" err="1">
                <a:latin typeface="ADLaM Display" panose="02010000000000000000" pitchFamily="2" charset="0"/>
                <a:ea typeface="ADLaM Display" panose="02010000000000000000" pitchFamily="2" charset="0"/>
                <a:cs typeface="ADLaM Display" panose="02010000000000000000" pitchFamily="2" charset="0"/>
              </a:rPr>
              <a:t>Problem</a:t>
            </a:r>
            <a:r>
              <a:rPr lang="fr-FR" sz="4800" dirty="0">
                <a:latin typeface="ADLaM Display" panose="02010000000000000000" pitchFamily="2" charset="0"/>
                <a:ea typeface="ADLaM Display" panose="02010000000000000000" pitchFamily="2" charset="0"/>
                <a:cs typeface="ADLaM Display" panose="02010000000000000000" pitchFamily="2" charset="0"/>
              </a:rPr>
              <a:t> and </a:t>
            </a:r>
            <a:r>
              <a:rPr lang="fr-FR" sz="4800" dirty="0" err="1">
                <a:latin typeface="ADLaM Display" panose="02010000000000000000" pitchFamily="2" charset="0"/>
                <a:ea typeface="ADLaM Display" panose="02010000000000000000" pitchFamily="2" charset="0"/>
                <a:cs typeface="ADLaM Display" panose="02010000000000000000" pitchFamily="2" charset="0"/>
              </a:rPr>
              <a:t>Market</a:t>
            </a:r>
            <a:endParaRPr lang="fr-FR" sz="4800" dirty="0">
              <a:latin typeface="ADLaM Display" panose="02010000000000000000" pitchFamily="2" charset="0"/>
              <a:ea typeface="ADLaM Display" panose="02010000000000000000" pitchFamily="2" charset="0"/>
              <a:cs typeface="ADLaM Display" panose="02010000000000000000" pitchFamily="2" charset="0"/>
            </a:endParaRPr>
          </a:p>
          <a:p>
            <a:r>
              <a:rPr lang="fr-FR" sz="4800" dirty="0">
                <a:latin typeface="ADLaM Display" panose="02010000000000000000" pitchFamily="2" charset="0"/>
                <a:ea typeface="ADLaM Display" panose="02010000000000000000" pitchFamily="2" charset="0"/>
                <a:cs typeface="ADLaM Display" panose="02010000000000000000" pitchFamily="2" charset="0"/>
              </a:rPr>
              <a:t>						Need</a:t>
            </a:r>
          </a:p>
          <a:p>
            <a:endParaRPr lang="fr-FR" sz="4800" dirty="0">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5700674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37" presetClass="emph" presetSubtype="8" fill="hold" nodeType="afterEffect">
                                  <p:stCondLst>
                                    <p:cond delay="0"/>
                                  </p:stCondLst>
                                  <p:childTnLst>
                                    <p:animRot by="-10800000">
                                      <p:cBhvr>
                                        <p:cTn id="10" dur="20000" fill="hold"/>
                                        <p:tgtEl>
                                          <p:spTgt spid="5"/>
                                        </p:tgtEl>
                                        <p:attrNameLst>
                                          <p:attrName>3d.object.rotation.x</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24" name="Freeform: Shape 23">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3" name="Picture 12" descr="A group of fake carrots on a blue background&#10;&#10;Description automatically generated">
            <a:extLst>
              <a:ext uri="{FF2B5EF4-FFF2-40B4-BE49-F238E27FC236}">
                <a16:creationId xmlns:a16="http://schemas.microsoft.com/office/drawing/2014/main" id="{43DA05DB-CB96-F53F-A279-600C516F5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 y="-172720"/>
            <a:ext cx="12192309" cy="7487920"/>
          </a:xfrm>
          <a:prstGeom prst="rect">
            <a:avLst/>
          </a:prstGeom>
        </p:spPr>
      </p:pic>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64BADF6A-54DF-5C7B-3A16-A77C17FC2D9E}"/>
                  </a:ext>
                </a:extLst>
              </p:cNvPr>
              <p:cNvGraphicFramePr>
                <a:graphicFrameLocks noChangeAspect="1"/>
              </p:cNvGraphicFramePr>
              <p:nvPr>
                <p:extLst>
                  <p:ext uri="{D42A27DB-BD31-4B8C-83A1-F6EECF244321}">
                    <p14:modId xmlns:p14="http://schemas.microsoft.com/office/powerpoint/2010/main" val="3764046865"/>
                  </p:ext>
                </p:extLst>
              </p:nvPr>
            </p:nvGraphicFramePr>
            <p:xfrm>
              <a:off x="9494364" y="595695"/>
              <a:ext cx="2523261" cy="5951087"/>
            </p:xfrm>
            <a:graphic>
              <a:graphicData uri="http://schemas.microsoft.com/office/drawing/2017/model3d">
                <am3d:model3d r:embed="rId3">
                  <am3d:spPr>
                    <a:xfrm>
                      <a:off x="0" y="0"/>
                      <a:ext cx="2523261" cy="5951087"/>
                    </a:xfrm>
                    <a:prstGeom prst="rect">
                      <a:avLst/>
                    </a:prstGeom>
                  </am3d:spPr>
                  <am3d:camera>
                    <am3d:pos x="0" y="0" z="64409674"/>
                    <am3d:up dx="0" dy="36000000" dz="0"/>
                    <am3d:lookAt x="0" y="0" z="0"/>
                    <am3d:perspective fov="2700000"/>
                  </am3d:camera>
                  <am3d:trans>
                    <am3d:meterPerModelUnit n="405734" d="1000000"/>
                    <am3d:preTrans dx="-1020305" dy="-17922822" dz="-1419617"/>
                    <am3d:scale>
                      <am3d:sx n="1000000" d="1000000"/>
                      <am3d:sy n="1000000" d="1000000"/>
                      <am3d:sz n="1000000" d="1000000"/>
                    </am3d:scale>
                    <am3d:rot ax="1501943" ay="-1960254" az="-848940"/>
                    <am3d:postTrans dx="0" dy="0" dz="0"/>
                  </am3d:trans>
                  <am3d:raster rName="Office3DRenderer" rVer="16.0.8326">
                    <am3d:blip r:embed="rId4"/>
                  </am3d:raster>
                  <am3d:objViewport viewportSz="82553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64BADF6A-54DF-5C7B-3A16-A77C17FC2D9E}"/>
                  </a:ext>
                </a:extLst>
              </p:cNvPr>
              <p:cNvPicPr>
                <a:picLocks noGrp="1" noRot="1" noChangeAspect="1" noMove="1" noResize="1" noEditPoints="1" noAdjustHandles="1" noChangeArrowheads="1" noChangeShapeType="1" noCrop="1"/>
              </p:cNvPicPr>
              <p:nvPr/>
            </p:nvPicPr>
            <p:blipFill>
              <a:blip r:embed="rId4"/>
              <a:stretch>
                <a:fillRect/>
              </a:stretch>
            </p:blipFill>
            <p:spPr>
              <a:xfrm>
                <a:off x="9494364" y="595695"/>
                <a:ext cx="2523261" cy="5951087"/>
              </a:xfrm>
              <a:prstGeom prst="rect">
                <a:avLst/>
              </a:prstGeom>
            </p:spPr>
          </p:pic>
        </mc:Fallback>
      </mc:AlternateContent>
      <p:sp>
        <p:nvSpPr>
          <p:cNvPr id="15" name="TextBox 14">
            <a:extLst>
              <a:ext uri="{FF2B5EF4-FFF2-40B4-BE49-F238E27FC236}">
                <a16:creationId xmlns:a16="http://schemas.microsoft.com/office/drawing/2014/main" id="{F316D312-4A73-4B8A-D187-2B88BFC8753C}"/>
              </a:ext>
            </a:extLst>
          </p:cNvPr>
          <p:cNvSpPr txBox="1"/>
          <p:nvPr/>
        </p:nvSpPr>
        <p:spPr>
          <a:xfrm>
            <a:off x="-609550" y="2098988"/>
            <a:ext cx="10475422" cy="1569660"/>
          </a:xfrm>
          <a:prstGeom prst="rect">
            <a:avLst/>
          </a:prstGeom>
          <a:noFill/>
        </p:spPr>
        <p:txBody>
          <a:bodyPr wrap="square" rtlCol="0">
            <a:spAutoFit/>
          </a:bodyPr>
          <a:lstStyle/>
          <a:p>
            <a:r>
              <a:rPr lang="en-US" sz="4800" dirty="0"/>
              <a:t> 	</a:t>
            </a:r>
            <a:r>
              <a:rPr lang="en-US" sz="4800" dirty="0">
                <a:latin typeface="ADLaM Display" panose="02010000000000000000" pitchFamily="2" charset="0"/>
                <a:ea typeface="ADLaM Display" panose="02010000000000000000" pitchFamily="2" charset="0"/>
                <a:cs typeface="ADLaM Display" panose="02010000000000000000" pitchFamily="2" charset="0"/>
              </a:rPr>
              <a:t>The Backstory: From Problem to      					</a:t>
            </a:r>
            <a:r>
              <a:rPr lang="en-US" sz="4800" dirty="0" err="1">
                <a:latin typeface="ADLaM Display" panose="02010000000000000000" pitchFamily="2" charset="0"/>
                <a:ea typeface="ADLaM Display" panose="02010000000000000000" pitchFamily="2" charset="0"/>
                <a:cs typeface="ADLaM Display" panose="02010000000000000000" pitchFamily="2" charset="0"/>
              </a:rPr>
              <a:t>BunnyBot</a:t>
            </a:r>
            <a:endParaRPr lang="fr-FR" sz="4800" dirty="0">
              <a:latin typeface="ADLaM Display" panose="02010000000000000000" pitchFamily="2" charset="0"/>
              <a:ea typeface="ADLaM Display" panose="02010000000000000000" pitchFamily="2" charset="0"/>
              <a:cs typeface="ADLaM Display" panose="02010000000000000000" pitchFamily="2" charset="0"/>
            </a:endParaRPr>
          </a:p>
        </p:txBody>
      </p:sp>
      <mc:AlternateContent xmlns:mc="http://schemas.openxmlformats.org/markup-compatibility/2006">
        <mc:Choice xmlns:am3d="http://schemas.microsoft.com/office/drawing/2017/model3d" Requires="am3d">
          <p:graphicFrame>
            <p:nvGraphicFramePr>
              <p:cNvPr id="5" name="3D Model 4" descr="Carrot">
                <a:extLst>
                  <a:ext uri="{FF2B5EF4-FFF2-40B4-BE49-F238E27FC236}">
                    <a16:creationId xmlns:a16="http://schemas.microsoft.com/office/drawing/2014/main" id="{186357A4-F314-4E45-7724-47217DA84C1B}"/>
                  </a:ext>
                </a:extLst>
              </p:cNvPr>
              <p:cNvGraphicFramePr>
                <a:graphicFrameLocks noChangeAspect="1"/>
              </p:cNvGraphicFramePr>
              <p:nvPr>
                <p:extLst>
                  <p:ext uri="{D42A27DB-BD31-4B8C-83A1-F6EECF244321}">
                    <p14:modId xmlns:p14="http://schemas.microsoft.com/office/powerpoint/2010/main" val="2575057672"/>
                  </p:ext>
                </p:extLst>
              </p:nvPr>
            </p:nvGraphicFramePr>
            <p:xfrm rot="13689893">
              <a:off x="576452" y="-2378288"/>
              <a:ext cx="1541990" cy="6681959"/>
            </p:xfrm>
            <a:graphic>
              <a:graphicData uri="http://schemas.microsoft.com/office/drawing/2017/model3d">
                <am3d:model3d r:embed="rId5">
                  <am3d:spPr>
                    <a:xfrm rot="13689893">
                      <a:off x="0" y="0"/>
                      <a:ext cx="1541990" cy="6681959"/>
                    </a:xfrm>
                    <a:prstGeom prst="rect">
                      <a:avLst/>
                    </a:prstGeom>
                  </am3d:spPr>
                  <am3d:camera>
                    <am3d:pos x="0" y="0" z="49045745"/>
                    <am3d:up dx="0" dy="36000000" dz="0"/>
                    <am3d:lookAt x="0" y="0" z="0"/>
                    <am3d:perspective fov="2700000"/>
                  </am3d:camera>
                  <am3d:trans>
                    <am3d:meterPerModelUnit n="10272354" d="1000000"/>
                    <am3d:preTrans dx="-361969" dy="-18000000" dz="149073"/>
                    <am3d:scale>
                      <am3d:sx n="1000000" d="1000000"/>
                      <am3d:sy n="1000000" d="1000000"/>
                      <am3d:sz n="1000000" d="1000000"/>
                    </am3d:scale>
                    <am3d:rot ax="8900250" ay="-3432860" az="-9155652"/>
                    <am3d:postTrans dx="0" dy="0" dz="0"/>
                  </am3d:trans>
                  <am3d:raster rName="Office3DRenderer" rVer="16.0.8326">
                    <am3d:blip r:embed="rId6"/>
                  </am3d:raster>
                  <am3d:objViewport viewportSz="69104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arrot">
                <a:extLst>
                  <a:ext uri="{FF2B5EF4-FFF2-40B4-BE49-F238E27FC236}">
                    <a16:creationId xmlns:a16="http://schemas.microsoft.com/office/drawing/2014/main" id="{186357A4-F314-4E45-7724-47217DA84C1B}"/>
                  </a:ext>
                </a:extLst>
              </p:cNvPr>
              <p:cNvPicPr>
                <a:picLocks noGrp="1" noRot="1" noChangeAspect="1" noMove="1" noResize="1" noEditPoints="1" noAdjustHandles="1" noChangeArrowheads="1" noChangeShapeType="1" noCrop="1"/>
              </p:cNvPicPr>
              <p:nvPr/>
            </p:nvPicPr>
            <p:blipFill>
              <a:blip r:embed="rId6"/>
              <a:stretch>
                <a:fillRect/>
              </a:stretch>
            </p:blipFill>
            <p:spPr>
              <a:xfrm rot="13689893">
                <a:off x="576452" y="-2378288"/>
                <a:ext cx="1541990" cy="6681959"/>
              </a:xfrm>
              <a:prstGeom prst="rect">
                <a:avLst/>
              </a:prstGeom>
            </p:spPr>
          </p:pic>
        </mc:Fallback>
      </mc:AlternateContent>
    </p:spTree>
    <p:extLst>
      <p:ext uri="{BB962C8B-B14F-4D97-AF65-F5344CB8AC3E}">
        <p14:creationId xmlns:p14="http://schemas.microsoft.com/office/powerpoint/2010/main" val="2083112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childTnLst>
                          </p:cTn>
                        </p:par>
                        <p:par>
                          <p:cTn id="8" fill="hold">
                            <p:stCondLst>
                              <p:cond delay="250"/>
                            </p:stCondLst>
                            <p:childTnLst>
                              <p:par>
                                <p:cTn id="9" presetID="37" presetClass="emph" presetSubtype="2" fill="hold" nodeType="afterEffect">
                                  <p:stCondLst>
                                    <p:cond delay="0"/>
                                  </p:stCondLst>
                                  <p:childTnLst>
                                    <p:animRot by="21600000">
                                      <p:cBhvr>
                                        <p:cTn id="10" dur="20000" fill="hold"/>
                                        <p:tgtEl>
                                          <p:spTgt spid="5"/>
                                        </p:tgtEl>
                                        <p:attrNameLst>
                                          <p:attrName>3d.object.rotation.y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24" name="Freeform: Shape 23">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3" name="Picture 12" descr="A group of fake carrots on a blue background&#10;&#10;Description automatically generated">
            <a:extLst>
              <a:ext uri="{FF2B5EF4-FFF2-40B4-BE49-F238E27FC236}">
                <a16:creationId xmlns:a16="http://schemas.microsoft.com/office/drawing/2014/main" id="{43DA05DB-CB96-F53F-A279-600C516F5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1" y="-314960"/>
            <a:ext cx="12192309" cy="7487920"/>
          </a:xfrm>
          <a:prstGeom prst="rect">
            <a:avLst/>
          </a:prstGeom>
        </p:spPr>
      </p:pic>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6AB5833D-C6DB-7661-964F-6ECCB4E6B6E1}"/>
                  </a:ext>
                </a:extLst>
              </p:cNvPr>
              <p:cNvGraphicFramePr>
                <a:graphicFrameLocks noChangeAspect="1"/>
              </p:cNvGraphicFramePr>
              <p:nvPr/>
            </p:nvGraphicFramePr>
            <p:xfrm>
              <a:off x="-1139704" y="1721134"/>
              <a:ext cx="4141956" cy="6179608"/>
            </p:xfrm>
            <a:graphic>
              <a:graphicData uri="http://schemas.microsoft.com/office/drawing/2017/model3d">
                <am3d:model3d r:embed="rId3">
                  <am3d:spPr>
                    <a:xfrm>
                      <a:off x="0" y="0"/>
                      <a:ext cx="4141956" cy="6179608"/>
                    </a:xfrm>
                    <a:prstGeom prst="rect">
                      <a:avLst/>
                    </a:prstGeom>
                  </am3d:spPr>
                  <am3d:camera>
                    <am3d:pos x="0" y="0" z="64409674"/>
                    <am3d:up dx="0" dy="36000000" dz="0"/>
                    <am3d:lookAt x="0" y="0" z="0"/>
                    <am3d:perspective fov="2700000"/>
                  </am3d:camera>
                  <am3d:trans>
                    <am3d:meterPerModelUnit n="405734" d="1000000"/>
                    <am3d:preTrans dx="-1020305" dy="-17922822" dz="-1419617"/>
                    <am3d:scale>
                      <am3d:sx n="1000000" d="1000000"/>
                      <am3d:sy n="1000000" d="1000000"/>
                      <am3d:sz n="1000000" d="1000000"/>
                    </am3d:scale>
                    <am3d:rot ax="2231109" ay="2902984" az="1773597"/>
                    <am3d:postTrans dx="0" dy="0" dz="0"/>
                  </am3d:trans>
                  <am3d:raster rName="Office3DRenderer" rVer="16.0.8326">
                    <am3d:blip r:embed="rId4"/>
                  </am3d:raster>
                  <am3d:objViewport viewportSz="82553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6AB5833D-C6DB-7661-964F-6ECCB4E6B6E1}"/>
                  </a:ext>
                </a:extLst>
              </p:cNvPr>
              <p:cNvPicPr>
                <a:picLocks noGrp="1" noRot="1" noChangeAspect="1" noMove="1" noResize="1" noEditPoints="1" noAdjustHandles="1" noChangeArrowheads="1" noChangeShapeType="1" noCrop="1"/>
              </p:cNvPicPr>
              <p:nvPr/>
            </p:nvPicPr>
            <p:blipFill>
              <a:blip r:embed="rId4"/>
              <a:stretch>
                <a:fillRect/>
              </a:stretch>
            </p:blipFill>
            <p:spPr>
              <a:xfrm>
                <a:off x="-1139704" y="1721134"/>
                <a:ext cx="4141956" cy="617960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Carrot">
                <a:extLst>
                  <a:ext uri="{FF2B5EF4-FFF2-40B4-BE49-F238E27FC236}">
                    <a16:creationId xmlns:a16="http://schemas.microsoft.com/office/drawing/2014/main" id="{186357A4-F314-4E45-7724-47217DA84C1B}"/>
                  </a:ext>
                </a:extLst>
              </p:cNvPr>
              <p:cNvGraphicFramePr>
                <a:graphicFrameLocks noChangeAspect="1"/>
              </p:cNvGraphicFramePr>
              <p:nvPr>
                <p:extLst>
                  <p:ext uri="{D42A27DB-BD31-4B8C-83A1-F6EECF244321}">
                    <p14:modId xmlns:p14="http://schemas.microsoft.com/office/powerpoint/2010/main" val="2312733525"/>
                  </p:ext>
                </p:extLst>
              </p:nvPr>
            </p:nvGraphicFramePr>
            <p:xfrm rot="5866949">
              <a:off x="3823546" y="-6011914"/>
              <a:ext cx="3336195" cy="18080028"/>
            </p:xfrm>
            <a:graphic>
              <a:graphicData uri="http://schemas.microsoft.com/office/drawing/2017/model3d">
                <am3d:model3d r:embed="rId5">
                  <am3d:spPr>
                    <a:xfrm rot="5866949">
                      <a:off x="0" y="0"/>
                      <a:ext cx="3336195" cy="18080028"/>
                    </a:xfrm>
                    <a:prstGeom prst="rect">
                      <a:avLst/>
                    </a:prstGeom>
                  </am3d:spPr>
                  <am3d:camera>
                    <am3d:pos x="0" y="0" z="49045745"/>
                    <am3d:up dx="0" dy="36000000" dz="0"/>
                    <am3d:lookAt x="0" y="0" z="0"/>
                    <am3d:perspective fov="2700000"/>
                  </am3d:camera>
                  <am3d:trans>
                    <am3d:meterPerModelUnit n="10272354" d="1000000"/>
                    <am3d:preTrans dx="-361969" dy="-18000000" dz="149073"/>
                    <am3d:scale>
                      <am3d:sx n="1000000" d="1000000"/>
                      <am3d:sy n="1000000" d="1000000"/>
                      <am3d:sz n="1000000" d="1000000"/>
                    </am3d:scale>
                    <am3d:rot ax="-7204217" ay="1892612" az="2526031"/>
                    <am3d:postTrans dx="0" dy="0" dz="0"/>
                  </am3d:trans>
                  <am3d:raster rName="Office3DRenderer" rVer="16.0.8326">
                    <am3d:blip r:embed="rId6"/>
                  </am3d:raster>
                  <am3d:objViewport viewportSz="220404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arrot">
                <a:extLst>
                  <a:ext uri="{FF2B5EF4-FFF2-40B4-BE49-F238E27FC236}">
                    <a16:creationId xmlns:a16="http://schemas.microsoft.com/office/drawing/2014/main" id="{186357A4-F314-4E45-7724-47217DA84C1B}"/>
                  </a:ext>
                </a:extLst>
              </p:cNvPr>
              <p:cNvPicPr>
                <a:picLocks noGrp="1" noRot="1" noChangeAspect="1" noMove="1" noResize="1" noEditPoints="1" noAdjustHandles="1" noChangeArrowheads="1" noChangeShapeType="1" noCrop="1"/>
              </p:cNvPicPr>
              <p:nvPr/>
            </p:nvPicPr>
            <p:blipFill>
              <a:blip r:embed="rId6"/>
              <a:stretch>
                <a:fillRect/>
              </a:stretch>
            </p:blipFill>
            <p:spPr>
              <a:xfrm rot="5866949">
                <a:off x="3823546" y="-6011914"/>
                <a:ext cx="3336195" cy="18080028"/>
              </a:xfrm>
              <a:prstGeom prst="rect">
                <a:avLst/>
              </a:prstGeom>
            </p:spPr>
          </p:pic>
        </mc:Fallback>
      </mc:AlternateContent>
      <p:sp>
        <p:nvSpPr>
          <p:cNvPr id="6" name="TextBox 5">
            <a:extLst>
              <a:ext uri="{FF2B5EF4-FFF2-40B4-BE49-F238E27FC236}">
                <a16:creationId xmlns:a16="http://schemas.microsoft.com/office/drawing/2014/main" id="{7483DE3A-B027-2303-E39B-9FC03980FB26}"/>
              </a:ext>
            </a:extLst>
          </p:cNvPr>
          <p:cNvSpPr txBox="1"/>
          <p:nvPr/>
        </p:nvSpPr>
        <p:spPr>
          <a:xfrm rot="405365">
            <a:off x="3126672" y="2717763"/>
            <a:ext cx="9675627" cy="707886"/>
          </a:xfrm>
          <a:prstGeom prst="rect">
            <a:avLst/>
          </a:prstGeom>
          <a:noFill/>
        </p:spPr>
        <p:txBody>
          <a:bodyPr wrap="square" rtlCol="0">
            <a:spAutoFit/>
          </a:bodyPr>
          <a:lstStyle/>
          <a:p>
            <a:r>
              <a:rPr lang="fr-FR" sz="4000" dirty="0" err="1">
                <a:latin typeface="ADLaM Display" panose="02010000000000000000" pitchFamily="2" charset="0"/>
                <a:ea typeface="ADLaM Display" panose="02010000000000000000" pitchFamily="2" charset="0"/>
                <a:cs typeface="ADLaM Display" panose="02010000000000000000" pitchFamily="2" charset="0"/>
              </a:rPr>
              <a:t>BunnyBot</a:t>
            </a:r>
            <a:r>
              <a:rPr lang="fr-FR" sz="4000" dirty="0">
                <a:latin typeface="ADLaM Display" panose="02010000000000000000" pitchFamily="2" charset="0"/>
                <a:ea typeface="ADLaM Display" panose="02010000000000000000" pitchFamily="2" charset="0"/>
                <a:cs typeface="ADLaM Display" panose="02010000000000000000" pitchFamily="2" charset="0"/>
              </a:rPr>
              <a:t> vs. </a:t>
            </a:r>
            <a:r>
              <a:rPr lang="fr-FR" sz="4000" dirty="0" err="1">
                <a:latin typeface="ADLaM Display" panose="02010000000000000000" pitchFamily="2" charset="0"/>
                <a:ea typeface="ADLaM Display" panose="02010000000000000000" pitchFamily="2" charset="0"/>
                <a:cs typeface="ADLaM Display" panose="02010000000000000000" pitchFamily="2" charset="0"/>
              </a:rPr>
              <a:t>ChatGPT</a:t>
            </a:r>
            <a:r>
              <a:rPr lang="fr-FR" sz="4000" dirty="0">
                <a:latin typeface="ADLaM Display" panose="02010000000000000000" pitchFamily="2" charset="0"/>
                <a:ea typeface="ADLaM Display" panose="02010000000000000000" pitchFamily="2" charset="0"/>
                <a:cs typeface="ADLaM Display" panose="02010000000000000000" pitchFamily="2" charset="0"/>
              </a:rPr>
              <a:t> and Gemini</a:t>
            </a:r>
          </a:p>
        </p:txBody>
      </p:sp>
      <p:sp>
        <p:nvSpPr>
          <p:cNvPr id="12" name="TextBox 11">
            <a:extLst>
              <a:ext uri="{FF2B5EF4-FFF2-40B4-BE49-F238E27FC236}">
                <a16:creationId xmlns:a16="http://schemas.microsoft.com/office/drawing/2014/main" id="{59DCD596-0E4D-F369-40A6-55760DE2177A}"/>
              </a:ext>
            </a:extLst>
          </p:cNvPr>
          <p:cNvSpPr txBox="1"/>
          <p:nvPr/>
        </p:nvSpPr>
        <p:spPr>
          <a:xfrm>
            <a:off x="4998648" y="400458"/>
            <a:ext cx="9675627" cy="707886"/>
          </a:xfrm>
          <a:prstGeom prst="rect">
            <a:avLst/>
          </a:prstGeom>
          <a:noFill/>
        </p:spPr>
        <p:txBody>
          <a:bodyPr wrap="square" rtlCol="0">
            <a:spAutoFit/>
          </a:bodyPr>
          <a:lstStyle/>
          <a:p>
            <a:r>
              <a:rPr lang="fr-FR" sz="4000" dirty="0" err="1">
                <a:latin typeface="ADLaM Display" panose="02010000000000000000" pitchFamily="2" charset="0"/>
                <a:ea typeface="ADLaM Display" panose="02010000000000000000" pitchFamily="2" charset="0"/>
                <a:cs typeface="ADLaM Display" panose="02010000000000000000" pitchFamily="2" charset="0"/>
              </a:rPr>
              <a:t>Competitive</a:t>
            </a:r>
            <a:r>
              <a:rPr lang="fr-FR" sz="4000" dirty="0">
                <a:latin typeface="ADLaM Display" panose="02010000000000000000" pitchFamily="2" charset="0"/>
                <a:ea typeface="ADLaM Display" panose="02010000000000000000" pitchFamily="2" charset="0"/>
                <a:cs typeface="ADLaM Display" panose="02010000000000000000" pitchFamily="2" charset="0"/>
              </a:rPr>
              <a:t> land scape</a:t>
            </a:r>
          </a:p>
        </p:txBody>
      </p:sp>
    </p:spTree>
    <p:extLst>
      <p:ext uri="{BB962C8B-B14F-4D97-AF65-F5344CB8AC3E}">
        <p14:creationId xmlns:p14="http://schemas.microsoft.com/office/powerpoint/2010/main" val="13550739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39" presetClass="emph" presetSubtype="2" fill="hold" nodeType="afterEffect">
                                  <p:stCondLst>
                                    <p:cond delay="0"/>
                                  </p:stCondLst>
                                  <p:childTnLst>
                                    <p:anim calcmode="lin" valueType="num">
                                      <p:cBhvr additive="sum">
                                        <p:cTn id="10"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11"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12"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3"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4"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par>
                          <p:cTn id="15" fill="hold">
                            <p:stCondLst>
                              <p:cond delay="25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24" name="Freeform: Shape 23">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3" name="Picture 12" descr="A group of fake carrots on a blue background&#10;&#10;Description automatically generated">
            <a:extLst>
              <a:ext uri="{FF2B5EF4-FFF2-40B4-BE49-F238E27FC236}">
                <a16:creationId xmlns:a16="http://schemas.microsoft.com/office/drawing/2014/main" id="{43DA05DB-CB96-F53F-A279-600C516F5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1" y="-314960"/>
            <a:ext cx="12192309" cy="7487920"/>
          </a:xfrm>
          <a:prstGeom prst="rect">
            <a:avLst/>
          </a:prstGeom>
        </p:spPr>
      </p:pic>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6AB5833D-C6DB-7661-964F-6ECCB4E6B6E1}"/>
                  </a:ext>
                </a:extLst>
              </p:cNvPr>
              <p:cNvGraphicFramePr>
                <a:graphicFrameLocks noChangeAspect="1"/>
              </p:cNvGraphicFramePr>
              <p:nvPr>
                <p:extLst>
                  <p:ext uri="{D42A27DB-BD31-4B8C-83A1-F6EECF244321}">
                    <p14:modId xmlns:p14="http://schemas.microsoft.com/office/powerpoint/2010/main" val="2841480820"/>
                  </p:ext>
                </p:extLst>
              </p:nvPr>
            </p:nvGraphicFramePr>
            <p:xfrm>
              <a:off x="-1139704" y="1721133"/>
              <a:ext cx="4141956" cy="6179609"/>
            </p:xfrm>
            <a:graphic>
              <a:graphicData uri="http://schemas.microsoft.com/office/drawing/2017/model3d">
                <am3d:model3d r:embed="rId3">
                  <am3d:spPr>
                    <a:xfrm>
                      <a:off x="0" y="0"/>
                      <a:ext cx="4141956" cy="6179609"/>
                    </a:xfrm>
                    <a:prstGeom prst="rect">
                      <a:avLst/>
                    </a:prstGeom>
                  </am3d:spPr>
                  <am3d:camera>
                    <am3d:pos x="0" y="0" z="64409674"/>
                    <am3d:up dx="0" dy="36000000" dz="0"/>
                    <am3d:lookAt x="0" y="0" z="0"/>
                    <am3d:perspective fov="2700000"/>
                  </am3d:camera>
                  <am3d:trans>
                    <am3d:meterPerModelUnit n="405734" d="1000000"/>
                    <am3d:preTrans dx="-1020305" dy="-17922822" dz="-1419617"/>
                    <am3d:scale>
                      <am3d:sx n="1000000" d="1000000"/>
                      <am3d:sy n="1000000" d="1000000"/>
                      <am3d:sz n="1000000" d="1000000"/>
                    </am3d:scale>
                    <am3d:rot ax="2231109" ay="2902984" az="1773597"/>
                    <am3d:postTrans dx="0" dy="0" dz="0"/>
                  </am3d:trans>
                  <am3d:raster rName="Office3DRenderer" rVer="16.0.8326">
                    <am3d:blip r:embed="rId4"/>
                  </am3d:raster>
                  <am3d:objViewport viewportSz="82553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6AB5833D-C6DB-7661-964F-6ECCB4E6B6E1}"/>
                  </a:ext>
                </a:extLst>
              </p:cNvPr>
              <p:cNvPicPr>
                <a:picLocks noGrp="1" noRot="1" noChangeAspect="1" noMove="1" noResize="1" noEditPoints="1" noAdjustHandles="1" noChangeArrowheads="1" noChangeShapeType="1" noCrop="1"/>
              </p:cNvPicPr>
              <p:nvPr/>
            </p:nvPicPr>
            <p:blipFill>
              <a:blip r:embed="rId4"/>
              <a:stretch>
                <a:fillRect/>
              </a:stretch>
            </p:blipFill>
            <p:spPr>
              <a:xfrm>
                <a:off x="-1139704" y="1721133"/>
                <a:ext cx="4141956" cy="617960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Carrot">
                <a:extLst>
                  <a:ext uri="{FF2B5EF4-FFF2-40B4-BE49-F238E27FC236}">
                    <a16:creationId xmlns:a16="http://schemas.microsoft.com/office/drawing/2014/main" id="{186357A4-F314-4E45-7724-47217DA84C1B}"/>
                  </a:ext>
                </a:extLst>
              </p:cNvPr>
              <p:cNvGraphicFramePr>
                <a:graphicFrameLocks noChangeAspect="1"/>
              </p:cNvGraphicFramePr>
              <p:nvPr>
                <p:extLst>
                  <p:ext uri="{D42A27DB-BD31-4B8C-83A1-F6EECF244321}">
                    <p14:modId xmlns:p14="http://schemas.microsoft.com/office/powerpoint/2010/main" val="3262048715"/>
                  </p:ext>
                </p:extLst>
              </p:nvPr>
            </p:nvGraphicFramePr>
            <p:xfrm rot="5866949">
              <a:off x="3188851" y="-7427621"/>
              <a:ext cx="4563055" cy="20727466"/>
            </p:xfrm>
            <a:graphic>
              <a:graphicData uri="http://schemas.microsoft.com/office/drawing/2017/model3d">
                <am3d:model3d r:embed="rId5">
                  <am3d:spPr>
                    <a:xfrm rot="5866949">
                      <a:off x="0" y="0"/>
                      <a:ext cx="4563055" cy="20727466"/>
                    </a:xfrm>
                    <a:prstGeom prst="rect">
                      <a:avLst/>
                    </a:prstGeom>
                  </am3d:spPr>
                  <am3d:camera>
                    <am3d:pos x="0" y="0" z="49045745"/>
                    <am3d:up dx="0" dy="36000000" dz="0"/>
                    <am3d:lookAt x="0" y="0" z="0"/>
                    <am3d:perspective fov="2700000"/>
                  </am3d:camera>
                  <am3d:trans>
                    <am3d:meterPerModelUnit n="10272354" d="1000000"/>
                    <am3d:preTrans dx="-361969" dy="-18000000" dz="149073"/>
                    <am3d:scale>
                      <am3d:sx n="1000000" d="1000000"/>
                      <am3d:sy n="1000000" d="1000000"/>
                      <am3d:sz n="1000000" d="1000000"/>
                    </am3d:scale>
                    <am3d:rot ax="8313661" ay="2515286" az="-1831947"/>
                    <am3d:postTrans dx="0" dy="0" dz="0"/>
                  </am3d:trans>
                  <am3d:raster rName="Office3DRenderer" rVer="16.0.8326">
                    <am3d:blip r:embed="rId6"/>
                  </am3d:raster>
                  <am3d:objViewport viewportSz="220404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arrot">
                <a:extLst>
                  <a:ext uri="{FF2B5EF4-FFF2-40B4-BE49-F238E27FC236}">
                    <a16:creationId xmlns:a16="http://schemas.microsoft.com/office/drawing/2014/main" id="{186357A4-F314-4E45-7724-47217DA84C1B}"/>
                  </a:ext>
                </a:extLst>
              </p:cNvPr>
              <p:cNvPicPr>
                <a:picLocks noGrp="1" noRot="1" noChangeAspect="1" noMove="1" noResize="1" noEditPoints="1" noAdjustHandles="1" noChangeArrowheads="1" noChangeShapeType="1" noCrop="1"/>
              </p:cNvPicPr>
              <p:nvPr/>
            </p:nvPicPr>
            <p:blipFill>
              <a:blip r:embed="rId6"/>
              <a:stretch>
                <a:fillRect/>
              </a:stretch>
            </p:blipFill>
            <p:spPr>
              <a:xfrm rot="5866949">
                <a:off x="3188851" y="-7427621"/>
                <a:ext cx="4563055" cy="20727466"/>
              </a:xfrm>
              <a:prstGeom prst="rect">
                <a:avLst/>
              </a:prstGeom>
            </p:spPr>
          </p:pic>
        </mc:Fallback>
      </mc:AlternateContent>
      <p:sp>
        <p:nvSpPr>
          <p:cNvPr id="6" name="TextBox 5">
            <a:extLst>
              <a:ext uri="{FF2B5EF4-FFF2-40B4-BE49-F238E27FC236}">
                <a16:creationId xmlns:a16="http://schemas.microsoft.com/office/drawing/2014/main" id="{7483DE3A-B027-2303-E39B-9FC03980FB26}"/>
              </a:ext>
            </a:extLst>
          </p:cNvPr>
          <p:cNvSpPr txBox="1"/>
          <p:nvPr/>
        </p:nvSpPr>
        <p:spPr>
          <a:xfrm rot="369549">
            <a:off x="2496273" y="2533673"/>
            <a:ext cx="9675627" cy="1323439"/>
          </a:xfrm>
          <a:prstGeom prst="rect">
            <a:avLst/>
          </a:prstGeom>
          <a:noFill/>
        </p:spPr>
        <p:txBody>
          <a:bodyPr wrap="square" rtlCol="0">
            <a:spAutoFit/>
          </a:bodyPr>
          <a:lstStyle/>
          <a:p>
            <a:r>
              <a:rPr lang="fr-FR" sz="3200" dirty="0">
                <a:latin typeface="Aharoni" panose="02010803020104030203" pitchFamily="2" charset="-79"/>
                <a:cs typeface="Aharoni" panose="02010803020104030203" pitchFamily="2" charset="-79"/>
              </a:rPr>
              <a:t>Quel est la différence entre mélange homogène et hétérogène </a:t>
            </a:r>
            <a:r>
              <a:rPr lang="fr-FR" sz="4800" dirty="0">
                <a:latin typeface="Aharoni" panose="02010803020104030203" pitchFamily="2" charset="-79"/>
                <a:cs typeface="Aharoni" panose="02010803020104030203" pitchFamily="2" charset="-79"/>
              </a:rPr>
              <a:t>?</a:t>
            </a:r>
            <a:endParaRPr lang="fr-FR" sz="4800" dirty="0">
              <a:latin typeface="Aharoni" panose="02010803020104030203" pitchFamily="2" charset="-79"/>
              <a:ea typeface="ADLaM Display" panose="02010000000000000000" pitchFamily="2" charset="0"/>
              <a:cs typeface="Aharoni" panose="02010803020104030203" pitchFamily="2" charset="-79"/>
            </a:endParaRPr>
          </a:p>
        </p:txBody>
      </p:sp>
      <p:sp>
        <p:nvSpPr>
          <p:cNvPr id="4" name="Rectangle 3">
            <a:extLst>
              <a:ext uri="{FF2B5EF4-FFF2-40B4-BE49-F238E27FC236}">
                <a16:creationId xmlns:a16="http://schemas.microsoft.com/office/drawing/2014/main" id="{A610CF16-9857-7C5C-3DC5-AA82E4C2D102}"/>
              </a:ext>
            </a:extLst>
          </p:cNvPr>
          <p:cNvSpPr/>
          <p:nvPr/>
        </p:nvSpPr>
        <p:spPr>
          <a:xfrm>
            <a:off x="-99305" y="6605698"/>
            <a:ext cx="4068000" cy="7487920"/>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FAD23050-7DDA-2822-EE00-4279F8F162D7}"/>
              </a:ext>
            </a:extLst>
          </p:cNvPr>
          <p:cNvSpPr/>
          <p:nvPr/>
        </p:nvSpPr>
        <p:spPr>
          <a:xfrm>
            <a:off x="3968695" y="7874782"/>
            <a:ext cx="4068000" cy="7487920"/>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3D516661-CC2E-26FF-C691-FA953BC915E3}"/>
              </a:ext>
            </a:extLst>
          </p:cNvPr>
          <p:cNvSpPr/>
          <p:nvPr/>
        </p:nvSpPr>
        <p:spPr>
          <a:xfrm>
            <a:off x="8036695" y="9038865"/>
            <a:ext cx="4068000" cy="748792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owchart: Connector 8">
            <a:extLst>
              <a:ext uri="{FF2B5EF4-FFF2-40B4-BE49-F238E27FC236}">
                <a16:creationId xmlns:a16="http://schemas.microsoft.com/office/drawing/2014/main" id="{945F4EAA-7A37-ECD6-43AE-0FCAA9E13A8D}"/>
              </a:ext>
            </a:extLst>
          </p:cNvPr>
          <p:cNvSpPr/>
          <p:nvPr/>
        </p:nvSpPr>
        <p:spPr>
          <a:xfrm>
            <a:off x="918380" y="6875101"/>
            <a:ext cx="1595120" cy="1541681"/>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owchart: Connector 9">
            <a:extLst>
              <a:ext uri="{FF2B5EF4-FFF2-40B4-BE49-F238E27FC236}">
                <a16:creationId xmlns:a16="http://schemas.microsoft.com/office/drawing/2014/main" id="{143389D5-E00B-C144-7330-7A8A13086310}"/>
              </a:ext>
            </a:extLst>
          </p:cNvPr>
          <p:cNvSpPr/>
          <p:nvPr/>
        </p:nvSpPr>
        <p:spPr>
          <a:xfrm>
            <a:off x="9491888" y="9312755"/>
            <a:ext cx="1595120" cy="1541681"/>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10" descr="A black and white logo&#10;&#10;Description automatically generated">
            <a:extLst>
              <a:ext uri="{FF2B5EF4-FFF2-40B4-BE49-F238E27FC236}">
                <a16:creationId xmlns:a16="http://schemas.microsoft.com/office/drawing/2014/main" id="{A747D68A-4EFD-8D1D-D104-6E55D739D9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3431" y="7095615"/>
            <a:ext cx="985018" cy="985018"/>
          </a:xfrm>
          <a:prstGeom prst="rect">
            <a:avLst/>
          </a:prstGeom>
        </p:spPr>
      </p:pic>
      <p:pic>
        <p:nvPicPr>
          <p:cNvPr id="12" name="Picture 11" descr="A carrot with green leaves&#10;&#10;Description automatically generated">
            <a:extLst>
              <a:ext uri="{FF2B5EF4-FFF2-40B4-BE49-F238E27FC236}">
                <a16:creationId xmlns:a16="http://schemas.microsoft.com/office/drawing/2014/main" id="{A1A6829B-19AB-DAC0-1C93-DB58B9ACEC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269044">
            <a:off x="9888736" y="9604129"/>
            <a:ext cx="922232" cy="1019651"/>
          </a:xfrm>
          <a:prstGeom prst="rect">
            <a:avLst/>
          </a:prstGeom>
        </p:spPr>
      </p:pic>
      <p:sp>
        <p:nvSpPr>
          <p:cNvPr id="14" name="TextBox 13">
            <a:extLst>
              <a:ext uri="{FF2B5EF4-FFF2-40B4-BE49-F238E27FC236}">
                <a16:creationId xmlns:a16="http://schemas.microsoft.com/office/drawing/2014/main" id="{BBD95D34-B066-A18A-6BE7-53D267392936}"/>
              </a:ext>
            </a:extLst>
          </p:cNvPr>
          <p:cNvSpPr txBox="1"/>
          <p:nvPr/>
        </p:nvSpPr>
        <p:spPr>
          <a:xfrm>
            <a:off x="236983" y="9217782"/>
            <a:ext cx="3277530" cy="4262705"/>
          </a:xfrm>
          <a:prstGeom prst="rect">
            <a:avLst/>
          </a:prstGeom>
          <a:noFill/>
        </p:spPr>
        <p:txBody>
          <a:bodyPr wrap="square" rtlCol="0">
            <a:spAutoFit/>
          </a:bodyPr>
          <a:lstStyle/>
          <a:p>
            <a:r>
              <a:rPr lang="fr-FR" sz="1100" b="1" dirty="0"/>
              <a:t>Mélange Homogène</a:t>
            </a:r>
          </a:p>
          <a:p>
            <a:pPr>
              <a:buFont typeface="Arial" panose="020B0604020202020204" pitchFamily="34" charset="0"/>
              <a:buChar char="•"/>
            </a:pPr>
            <a:r>
              <a:rPr lang="fr-FR" sz="1100" b="1" dirty="0"/>
              <a:t>Définition:</a:t>
            </a:r>
            <a:r>
              <a:rPr lang="fr-FR" sz="1100" dirty="0"/>
              <a:t> Un mélange homogène est un mélange dans lequel les composants sont uniformément répartis et indiscernables à l'œil nu.</a:t>
            </a:r>
          </a:p>
          <a:p>
            <a:pPr>
              <a:buFont typeface="Arial" panose="020B0604020202020204" pitchFamily="34" charset="0"/>
              <a:buChar char="•"/>
            </a:pPr>
            <a:r>
              <a:rPr lang="fr-FR" sz="1100" b="1" dirty="0"/>
              <a:t>Exemples:</a:t>
            </a:r>
            <a:endParaRPr lang="fr-FR" sz="1100" dirty="0"/>
          </a:p>
          <a:p>
            <a:pPr marL="742950" lvl="1" indent="-285750">
              <a:buFont typeface="Arial" panose="020B0604020202020204" pitchFamily="34" charset="0"/>
              <a:buChar char="•"/>
            </a:pPr>
            <a:r>
              <a:rPr lang="fr-FR" sz="1100" dirty="0"/>
              <a:t>L'eau salée : le sel est complètement dissous dans l'eau.</a:t>
            </a:r>
          </a:p>
          <a:p>
            <a:pPr marL="742950" lvl="1" indent="-285750">
              <a:buFont typeface="Arial" panose="020B0604020202020204" pitchFamily="34" charset="0"/>
              <a:buChar char="•"/>
            </a:pPr>
            <a:r>
              <a:rPr lang="fr-FR" sz="1100" dirty="0"/>
              <a:t>L'air : un mélange de gaz (principalement azote, oxygène, et autres gaz) répartis uniformément.</a:t>
            </a:r>
          </a:p>
          <a:p>
            <a:pPr>
              <a:buFont typeface="Arial" panose="020B0604020202020204" pitchFamily="34" charset="0"/>
              <a:buChar char="•"/>
            </a:pPr>
            <a:r>
              <a:rPr lang="fr-FR" sz="1100" b="1" dirty="0"/>
              <a:t>Caractéristiques:</a:t>
            </a:r>
            <a:endParaRPr lang="fr-FR" sz="1100" dirty="0"/>
          </a:p>
          <a:p>
            <a:pPr marL="742950" lvl="1" indent="-285750">
              <a:buFont typeface="Arial" panose="020B0604020202020204" pitchFamily="34" charset="0"/>
              <a:buChar char="•"/>
            </a:pPr>
            <a:r>
              <a:rPr lang="fr-FR" sz="1100" dirty="0"/>
              <a:t>Apparence uniforme : aucune séparation visible des composants.</a:t>
            </a:r>
          </a:p>
          <a:p>
            <a:pPr marL="742950" lvl="1" indent="-285750">
              <a:buFont typeface="Arial" panose="020B0604020202020204" pitchFamily="34" charset="0"/>
              <a:buChar char="•"/>
            </a:pPr>
            <a:r>
              <a:rPr lang="fr-FR" sz="1100" dirty="0"/>
              <a:t>Une seule phase : les composants sont dans la même phase (solide, liquide ou gaz).</a:t>
            </a:r>
          </a:p>
          <a:p>
            <a:pPr marL="742950" lvl="1" indent="-285750">
              <a:buFont typeface="Arial" panose="020B0604020202020204" pitchFamily="34" charset="0"/>
              <a:buChar char="•"/>
            </a:pPr>
            <a:r>
              <a:rPr lang="fr-FR" sz="1100" dirty="0"/>
              <a:t>Les propriétés physiques et chimiques sont uniformes dans tout le mélange.</a:t>
            </a:r>
          </a:p>
          <a:p>
            <a:r>
              <a:rPr lang="fr-FR" sz="1100" b="1" dirty="0"/>
              <a:t>Mélange Hétérogène</a:t>
            </a:r>
          </a:p>
          <a:p>
            <a:pPr>
              <a:buFont typeface="Arial" panose="020B0604020202020204" pitchFamily="34" charset="0"/>
              <a:buChar char="•"/>
            </a:pPr>
            <a:r>
              <a:rPr lang="fr-FR" sz="1100" b="1" dirty="0"/>
              <a:t>Définition:</a:t>
            </a:r>
            <a:r>
              <a:rPr lang="fr-FR" sz="1100" dirty="0"/>
              <a:t> Un mélange hétérogène est un mélange dans lequel les composants sont répartis de manière non uniforme et sont souvent discernables à l'œil nu ou sous un microscope.</a:t>
            </a:r>
          </a:p>
          <a:p>
            <a:endParaRPr lang="fr-FR" dirty="0"/>
          </a:p>
        </p:txBody>
      </p:sp>
      <p:sp>
        <p:nvSpPr>
          <p:cNvPr id="15" name="Flowchart: Connector 14">
            <a:extLst>
              <a:ext uri="{FF2B5EF4-FFF2-40B4-BE49-F238E27FC236}">
                <a16:creationId xmlns:a16="http://schemas.microsoft.com/office/drawing/2014/main" id="{79AC05F0-B7D1-177D-06DA-60E2C21C110B}"/>
              </a:ext>
            </a:extLst>
          </p:cNvPr>
          <p:cNvSpPr/>
          <p:nvPr/>
        </p:nvSpPr>
        <p:spPr>
          <a:xfrm>
            <a:off x="4981457" y="8144185"/>
            <a:ext cx="1595120" cy="1541681"/>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Picture 15" descr="A blue and purple diamond&#10;&#10;Description automatically generated">
            <a:extLst>
              <a:ext uri="{FF2B5EF4-FFF2-40B4-BE49-F238E27FC236}">
                <a16:creationId xmlns:a16="http://schemas.microsoft.com/office/drawing/2014/main" id="{3E189976-F6BC-CB3D-E263-719A9E4FBE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51500" y="8458663"/>
            <a:ext cx="890037" cy="890037"/>
          </a:xfrm>
          <a:prstGeom prst="rect">
            <a:avLst/>
          </a:prstGeom>
        </p:spPr>
      </p:pic>
      <p:sp>
        <p:nvSpPr>
          <p:cNvPr id="17" name="TextBox 16">
            <a:extLst>
              <a:ext uri="{FF2B5EF4-FFF2-40B4-BE49-F238E27FC236}">
                <a16:creationId xmlns:a16="http://schemas.microsoft.com/office/drawing/2014/main" id="{7C70EAC6-9B11-96D4-4B2A-5ED1EB367AC7}"/>
              </a:ext>
            </a:extLst>
          </p:cNvPr>
          <p:cNvSpPr txBox="1"/>
          <p:nvPr/>
        </p:nvSpPr>
        <p:spPr>
          <a:xfrm>
            <a:off x="677455" y="8587276"/>
            <a:ext cx="2239615" cy="369332"/>
          </a:xfrm>
          <a:prstGeom prst="rect">
            <a:avLst/>
          </a:prstGeom>
          <a:noFill/>
        </p:spPr>
        <p:txBody>
          <a:bodyPr wrap="square" rtlCol="0">
            <a:spAutoFit/>
          </a:bodyPr>
          <a:lstStyle/>
          <a:p>
            <a:pPr algn="ctr"/>
            <a:r>
              <a:rPr lang="fr-FR" b="1" dirty="0" err="1">
                <a:latin typeface="Avenir Next LT Pro Demi" panose="020F0502020204030204" pitchFamily="34" charset="0"/>
              </a:rPr>
              <a:t>ChatGpt</a:t>
            </a:r>
            <a:endParaRPr lang="fr-FR" b="1" dirty="0">
              <a:latin typeface="Avenir Next LT Pro Demi" panose="020F0502020204030204" pitchFamily="34" charset="0"/>
            </a:endParaRPr>
          </a:p>
        </p:txBody>
      </p:sp>
      <p:sp>
        <p:nvSpPr>
          <p:cNvPr id="18" name="TextBox 17">
            <a:extLst>
              <a:ext uri="{FF2B5EF4-FFF2-40B4-BE49-F238E27FC236}">
                <a16:creationId xmlns:a16="http://schemas.microsoft.com/office/drawing/2014/main" id="{C56232E8-92CC-19C5-E3CD-1785E867CBBF}"/>
              </a:ext>
            </a:extLst>
          </p:cNvPr>
          <p:cNvSpPr txBox="1"/>
          <p:nvPr/>
        </p:nvSpPr>
        <p:spPr>
          <a:xfrm>
            <a:off x="4762344" y="9856360"/>
            <a:ext cx="2239615" cy="369332"/>
          </a:xfrm>
          <a:prstGeom prst="rect">
            <a:avLst/>
          </a:prstGeom>
          <a:noFill/>
        </p:spPr>
        <p:txBody>
          <a:bodyPr wrap="square" rtlCol="0">
            <a:spAutoFit/>
          </a:bodyPr>
          <a:lstStyle/>
          <a:p>
            <a:pPr algn="ctr"/>
            <a:r>
              <a:rPr lang="fr-FR" b="1" dirty="0">
                <a:latin typeface="Avenir Next LT Pro Demi" panose="020F0502020204030204" pitchFamily="34" charset="0"/>
              </a:rPr>
              <a:t>Gemini</a:t>
            </a:r>
          </a:p>
        </p:txBody>
      </p:sp>
      <p:sp>
        <p:nvSpPr>
          <p:cNvPr id="19" name="TextBox 18">
            <a:extLst>
              <a:ext uri="{FF2B5EF4-FFF2-40B4-BE49-F238E27FC236}">
                <a16:creationId xmlns:a16="http://schemas.microsoft.com/office/drawing/2014/main" id="{6449CDE4-172B-45D6-5958-D8C88ECC3BC0}"/>
              </a:ext>
            </a:extLst>
          </p:cNvPr>
          <p:cNvSpPr txBox="1"/>
          <p:nvPr/>
        </p:nvSpPr>
        <p:spPr>
          <a:xfrm>
            <a:off x="9230044" y="11034628"/>
            <a:ext cx="2239615" cy="369332"/>
          </a:xfrm>
          <a:prstGeom prst="rect">
            <a:avLst/>
          </a:prstGeom>
          <a:noFill/>
        </p:spPr>
        <p:txBody>
          <a:bodyPr wrap="square" rtlCol="0">
            <a:spAutoFit/>
          </a:bodyPr>
          <a:lstStyle/>
          <a:p>
            <a:pPr algn="ctr"/>
            <a:r>
              <a:rPr lang="fr-FR" b="1" dirty="0" err="1">
                <a:latin typeface="Avenir Next LT Pro Demi" panose="020F0502020204030204" pitchFamily="34" charset="0"/>
              </a:rPr>
              <a:t>BunnyBot</a:t>
            </a:r>
            <a:endParaRPr lang="fr-FR" b="1" dirty="0">
              <a:latin typeface="Avenir Next LT Pro Demi" panose="020F0502020204030204" pitchFamily="34" charset="0"/>
            </a:endParaRPr>
          </a:p>
        </p:txBody>
      </p:sp>
      <p:sp>
        <p:nvSpPr>
          <p:cNvPr id="20" name="TextBox 19">
            <a:extLst>
              <a:ext uri="{FF2B5EF4-FFF2-40B4-BE49-F238E27FC236}">
                <a16:creationId xmlns:a16="http://schemas.microsoft.com/office/drawing/2014/main" id="{DE4C53F0-79DE-3D74-1E28-556AD5EEA83A}"/>
              </a:ext>
            </a:extLst>
          </p:cNvPr>
          <p:cNvSpPr txBox="1"/>
          <p:nvPr/>
        </p:nvSpPr>
        <p:spPr>
          <a:xfrm>
            <a:off x="4460801" y="10402843"/>
            <a:ext cx="3157777" cy="4939814"/>
          </a:xfrm>
          <a:prstGeom prst="rect">
            <a:avLst/>
          </a:prstGeom>
          <a:noFill/>
        </p:spPr>
        <p:txBody>
          <a:bodyPr wrap="square" rtlCol="0">
            <a:spAutoFit/>
          </a:bodyPr>
          <a:lstStyle/>
          <a:p>
            <a:r>
              <a:rPr lang="fr-FR" sz="1100" b="1" dirty="0"/>
              <a:t>Différence entre mélange homogène et hétérogène</a:t>
            </a:r>
          </a:p>
          <a:p>
            <a:r>
              <a:rPr lang="fr-FR" sz="1100" b="1" dirty="0"/>
              <a:t>Mélange homogène:</a:t>
            </a:r>
            <a:endParaRPr lang="fr-FR" sz="1100" dirty="0"/>
          </a:p>
          <a:p>
            <a:pPr>
              <a:buFont typeface="Arial" panose="020B0604020202020204" pitchFamily="34" charset="0"/>
              <a:buChar char="•"/>
            </a:pPr>
            <a:r>
              <a:rPr lang="fr-FR" sz="1100" dirty="0"/>
              <a:t>Un mélange homogène est un mélange dont la composition est </a:t>
            </a:r>
            <a:r>
              <a:rPr lang="fr-FR" sz="1100" b="1" dirty="0"/>
              <a:t>uniforme</a:t>
            </a:r>
            <a:r>
              <a:rPr lang="fr-FR" sz="1100" dirty="0"/>
              <a:t> à l'échelle macroscopique. Cela signifie que </a:t>
            </a:r>
            <a:r>
              <a:rPr lang="fr-FR" sz="1100" b="1" dirty="0"/>
              <a:t>on ne peut pas distinguer les différents constituants du mélange à l'œil nu</a:t>
            </a:r>
            <a:r>
              <a:rPr lang="fr-FR" sz="1100" dirty="0"/>
              <a:t>.</a:t>
            </a:r>
          </a:p>
          <a:p>
            <a:pPr>
              <a:buFont typeface="Arial" panose="020B0604020202020204" pitchFamily="34" charset="0"/>
              <a:buChar char="•"/>
            </a:pPr>
            <a:r>
              <a:rPr lang="fr-FR" sz="1100" dirty="0"/>
              <a:t>Les mélanges homogènes sont également appelés </a:t>
            </a:r>
            <a:r>
              <a:rPr lang="fr-FR" sz="1100" b="1" dirty="0"/>
              <a:t>solutions</a:t>
            </a:r>
            <a:r>
              <a:rPr lang="fr-FR" sz="1100" dirty="0"/>
              <a:t>.</a:t>
            </a:r>
          </a:p>
          <a:p>
            <a:pPr>
              <a:buFont typeface="Arial" panose="020B0604020202020204" pitchFamily="34" charset="0"/>
              <a:buChar char="•"/>
            </a:pPr>
            <a:r>
              <a:rPr lang="fr-FR" sz="1100" dirty="0"/>
              <a:t>Exemples de mélanges homogènes :</a:t>
            </a:r>
          </a:p>
          <a:p>
            <a:pPr marL="742950" lvl="1" indent="-285750">
              <a:buFont typeface="Arial" panose="020B0604020202020204" pitchFamily="34" charset="0"/>
              <a:buChar char="•"/>
            </a:pPr>
            <a:r>
              <a:rPr lang="fr-FR" sz="1100" dirty="0"/>
              <a:t>Eau salée</a:t>
            </a:r>
          </a:p>
          <a:p>
            <a:pPr marL="742950" lvl="1" indent="-285750">
              <a:buFont typeface="Arial" panose="020B0604020202020204" pitchFamily="34" charset="0"/>
              <a:buChar char="•"/>
            </a:pPr>
            <a:r>
              <a:rPr lang="fr-FR" sz="1100" dirty="0"/>
              <a:t>Air</a:t>
            </a:r>
          </a:p>
          <a:p>
            <a:pPr marL="742950" lvl="1" indent="-285750">
              <a:buFont typeface="Arial" panose="020B0604020202020204" pitchFamily="34" charset="0"/>
              <a:buChar char="•"/>
            </a:pPr>
            <a:r>
              <a:rPr lang="fr-FR" sz="1100" dirty="0"/>
              <a:t>Lait</a:t>
            </a:r>
          </a:p>
          <a:p>
            <a:pPr marL="742950" lvl="1" indent="-285750">
              <a:buFont typeface="Arial" panose="020B0604020202020204" pitchFamily="34" charset="0"/>
              <a:buChar char="•"/>
            </a:pPr>
            <a:r>
              <a:rPr lang="fr-FR" sz="1100" dirty="0"/>
              <a:t>Laiton (alliage de cuivre et de zinc)</a:t>
            </a:r>
          </a:p>
          <a:p>
            <a:r>
              <a:rPr lang="fr-FR" sz="1100" b="1" dirty="0"/>
              <a:t>Mélange hétérogène:</a:t>
            </a:r>
            <a:endParaRPr lang="fr-FR" sz="1100" dirty="0"/>
          </a:p>
          <a:p>
            <a:pPr>
              <a:buFont typeface="Arial" panose="020B0604020202020204" pitchFamily="34" charset="0"/>
              <a:buChar char="•"/>
            </a:pPr>
            <a:r>
              <a:rPr lang="fr-FR" sz="1100" dirty="0"/>
              <a:t>Un mélange hétérogène est un mélange dont la composition est </a:t>
            </a:r>
            <a:r>
              <a:rPr lang="fr-FR" sz="1100" b="1" dirty="0"/>
              <a:t>non uniforme</a:t>
            </a:r>
            <a:r>
              <a:rPr lang="fr-FR" sz="1100" dirty="0"/>
              <a:t> à l'échelle macroscopique. Cela signifie que </a:t>
            </a:r>
            <a:r>
              <a:rPr lang="fr-FR" sz="1100" b="1" dirty="0"/>
              <a:t>on peut distinguer les différents constituants du mélange à l'œil nu</a:t>
            </a:r>
            <a:r>
              <a:rPr lang="fr-FR" sz="1100" dirty="0"/>
              <a:t>.</a:t>
            </a:r>
          </a:p>
          <a:p>
            <a:pPr>
              <a:buFont typeface="Arial" panose="020B0604020202020204" pitchFamily="34" charset="0"/>
              <a:buChar char="•"/>
            </a:pPr>
            <a:r>
              <a:rPr lang="fr-FR" sz="1100" dirty="0"/>
              <a:t>Exemples de mélanges hétérogènes :</a:t>
            </a:r>
          </a:p>
          <a:p>
            <a:pPr marL="742950" lvl="1" indent="-285750">
              <a:buFont typeface="Arial" panose="020B0604020202020204" pitchFamily="34" charset="0"/>
              <a:buChar char="•"/>
            </a:pPr>
            <a:r>
              <a:rPr lang="fr-FR" sz="1100" dirty="0"/>
              <a:t>Granit (mélange de quartz, de feldspath et de mica)</a:t>
            </a:r>
          </a:p>
          <a:p>
            <a:pPr marL="742950" lvl="1" indent="-285750">
              <a:buFont typeface="Arial" panose="020B0604020202020204" pitchFamily="34" charset="0"/>
              <a:buChar char="•"/>
            </a:pPr>
            <a:r>
              <a:rPr lang="fr-FR" sz="1100" dirty="0"/>
              <a:t>Salade</a:t>
            </a:r>
          </a:p>
          <a:p>
            <a:pPr marL="742950" lvl="1" indent="-285750">
              <a:buFont typeface="Arial" panose="020B0604020202020204" pitchFamily="34" charset="0"/>
              <a:buChar char="•"/>
            </a:pPr>
            <a:r>
              <a:rPr lang="fr-FR" sz="1100" dirty="0"/>
              <a:t>Sable</a:t>
            </a:r>
          </a:p>
          <a:p>
            <a:pPr marL="742950" lvl="1" indent="-285750">
              <a:buFont typeface="Arial" panose="020B0604020202020204" pitchFamily="34" charset="0"/>
              <a:buChar char="•"/>
            </a:pPr>
            <a:r>
              <a:rPr lang="fr-FR" sz="1100" dirty="0"/>
              <a:t>Mélange eau et huile</a:t>
            </a:r>
          </a:p>
          <a:p>
            <a:endParaRPr lang="fr-FR" dirty="0"/>
          </a:p>
        </p:txBody>
      </p:sp>
      <p:sp>
        <p:nvSpPr>
          <p:cNvPr id="21" name="TextBox 20">
            <a:extLst>
              <a:ext uri="{FF2B5EF4-FFF2-40B4-BE49-F238E27FC236}">
                <a16:creationId xmlns:a16="http://schemas.microsoft.com/office/drawing/2014/main" id="{BDEAB324-CB4F-9B0E-708A-1878BC9D3974}"/>
              </a:ext>
            </a:extLst>
          </p:cNvPr>
          <p:cNvSpPr txBox="1"/>
          <p:nvPr/>
        </p:nvSpPr>
        <p:spPr>
          <a:xfrm>
            <a:off x="8629188" y="11847042"/>
            <a:ext cx="2756035" cy="3924151"/>
          </a:xfrm>
          <a:prstGeom prst="rect">
            <a:avLst/>
          </a:prstGeom>
          <a:noFill/>
        </p:spPr>
        <p:txBody>
          <a:bodyPr wrap="square" rtlCol="0">
            <a:spAutoFit/>
          </a:bodyPr>
          <a:lstStyle/>
          <a:p>
            <a:r>
              <a:rPr lang="fr-FR" sz="1050" dirty="0"/>
              <a:t>Mélange homogène:</a:t>
            </a:r>
          </a:p>
          <a:p>
            <a:endParaRPr lang="fr-FR" sz="1050" dirty="0"/>
          </a:p>
          <a:p>
            <a:r>
              <a:rPr lang="fr-FR" sz="1050" dirty="0"/>
              <a:t>Imagine une tasse de jus d'orange. Tu ne vois pas de morceaux ou de parties différentes. Le jus est le même partout, comme une couleur unie sur une toile. C'est un mélange homogène.</a:t>
            </a:r>
          </a:p>
          <a:p>
            <a:r>
              <a:rPr lang="fr-FR" sz="1050" dirty="0"/>
              <a:t>Mélange hétérogène:</a:t>
            </a:r>
          </a:p>
          <a:p>
            <a:endParaRPr lang="fr-FR" sz="1050" dirty="0"/>
          </a:p>
          <a:p>
            <a:r>
              <a:rPr lang="fr-FR" sz="1050" dirty="0"/>
              <a:t>Maintenant, imagine une salade de fruits. Tu vois des morceaux de fruits différents, comme des fraises, des bananes et des kiwis. Le mélange n'est pas uniforme. Tu peux distinguer les différents ingrédients. C'est un mélange hétérogène.</a:t>
            </a:r>
          </a:p>
          <a:p>
            <a:endParaRPr lang="fr-FR" sz="1050" dirty="0"/>
          </a:p>
          <a:p>
            <a:r>
              <a:rPr lang="fr-FR" sz="1050" dirty="0"/>
              <a:t>Différence principale:</a:t>
            </a:r>
          </a:p>
          <a:p>
            <a:endParaRPr lang="fr-FR" sz="1050" dirty="0"/>
          </a:p>
          <a:p>
            <a:r>
              <a:rPr lang="fr-FR" sz="1050" dirty="0"/>
              <a:t>La principale différence est que dans un mélange homogène, tu ne peux pas distinguer les différents ingrédients, alors que dans un mélange hétérogène, tu peux les voir</a:t>
            </a:r>
            <a:r>
              <a:rPr lang="fr-FR" dirty="0"/>
              <a:t>.</a:t>
            </a:r>
          </a:p>
        </p:txBody>
      </p:sp>
    </p:spTree>
    <p:extLst>
      <p:ext uri="{BB962C8B-B14F-4D97-AF65-F5344CB8AC3E}">
        <p14:creationId xmlns:p14="http://schemas.microsoft.com/office/powerpoint/2010/main" val="9476458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60" presetClass="exit" presetSubtype="128" fill="hold" nodeType="afterEffect">
                                  <p:stCondLst>
                                    <p:cond delay="0"/>
                                  </p:stCondLst>
                                  <p:childTnLst>
                                    <p:animEffect transition="out" filter="fade">
                                      <p:cBhvr>
                                        <p:cTn id="10" dur="1000"/>
                                        <p:tgtEl>
                                          <p:spTgt spid="5"/>
                                        </p:tgtEl>
                                      </p:cBhvr>
                                    </p:animEffect>
                                    <p:anim calcmode="lin" valueType="num">
                                      <p:cBhvr additive="sum">
                                        <p:cTn id="11" dur="1000"/>
                                        <p:tgtEl>
                                          <p:spTgt spid="5"/>
                                        </p:tgtEl>
                                        <p:attrNameLst>
                                          <p:attrName>3d.view.rotation.y</p:attrName>
                                        </p:attrNameLst>
                                      </p:cBhvr>
                                      <p:tavLst>
                                        <p:tav tm="0">
                                          <p:val>
                                            <p:fltVal val="0"/>
                                          </p:val>
                                        </p:tav>
                                        <p:tav tm="3330">
                                          <p:val>
                                            <p:fltVal val="0.065"/>
                                          </p:val>
                                        </p:tav>
                                        <p:tav tm="6660">
                                          <p:val>
                                            <p:fltVal val="0.2543"/>
                                          </p:val>
                                        </p:tav>
                                        <p:tav tm="9990">
                                          <p:val>
                                            <p:fltVal val="0.5589"/>
                                          </p:val>
                                        </p:tav>
                                        <p:tav tm="13320">
                                          <p:val>
                                            <p:fltVal val="0.97"/>
                                          </p:val>
                                        </p:tav>
                                        <p:tav tm="16650">
                                          <p:val>
                                            <p:fltVal val="1.4787"/>
                                          </p:val>
                                        </p:tav>
                                        <p:tav tm="19970">
                                          <p:val>
                                            <p:fltVal val="2.0742"/>
                                          </p:val>
                                        </p:tav>
                                        <p:tav tm="23290">
                                          <p:val>
                                            <p:fltVal val="2.7492"/>
                                          </p:val>
                                        </p:tav>
                                        <p:tav tm="26620">
                                          <p:val>
                                            <p:fltVal val="3.4972"/>
                                          </p:val>
                                        </p:tav>
                                        <p:tav tm="29950">
                                          <p:val>
                                            <p:fltVal val="4.3074"/>
                                          </p:val>
                                        </p:tav>
                                        <p:tav tm="33280">
                                          <p:val>
                                            <p:fltVal val="5.1709"/>
                                          </p:val>
                                        </p:tav>
                                        <p:tav tm="36610">
                                          <p:val>
                                            <p:fltVal val="6.079"/>
                                          </p:val>
                                        </p:tav>
                                        <p:tav tm="39940">
                                          <p:val>
                                            <p:fltVal val="7.0227"/>
                                          </p:val>
                                        </p:tav>
                                        <p:tav tm="43270">
                                          <p:val>
                                            <p:fltVal val="7.9931"/>
                                          </p:val>
                                        </p:tav>
                                        <p:tav tm="46600">
                                          <p:val>
                                            <p:fltVal val="8.9815"/>
                                          </p:val>
                                        </p:tav>
                                        <p:tav tm="49930">
                                          <p:val>
                                            <p:fltVal val="9.979"/>
                                          </p:val>
                                        </p:tav>
                                        <p:tav tm="53250">
                                          <p:val>
                                            <p:fltVal val="10.9736"/>
                                          </p:val>
                                        </p:tav>
                                        <p:tav tm="56580">
                                          <p:val>
                                            <p:fltVal val="11.9626"/>
                                          </p:val>
                                        </p:tav>
                                        <p:tav tm="59900">
                                          <p:val>
                                            <p:fltVal val="12.9311"/>
                                          </p:val>
                                        </p:tav>
                                        <p:tav tm="63220">
                                          <p:val>
                                            <p:fltVal val="13.8735"/>
                                          </p:val>
                                        </p:tav>
                                        <p:tav tm="66540">
                                          <p:val>
                                            <p:fltVal val="14.781"/>
                                          </p:val>
                                        </p:tav>
                                        <p:tav tm="69870">
                                          <p:val>
                                            <p:fltVal val="15.6471"/>
                                          </p:val>
                                        </p:tav>
                                        <p:tav tm="73190">
                                          <p:val>
                                            <p:fltVal val="16.4581"/>
                                          </p:val>
                                        </p:tav>
                                        <p:tav tm="76510">
                                          <p:val>
                                            <p:fltVal val="17.2077"/>
                                          </p:val>
                                        </p:tav>
                                        <p:tav tm="79830">
                                          <p:val>
                                            <p:fltVal val="17.8872"/>
                                          </p:val>
                                        </p:tav>
                                        <p:tav tm="83160">
                                          <p:val>
                                            <p:fltVal val="18.4895"/>
                                          </p:val>
                                        </p:tav>
                                        <p:tav tm="86480">
                                          <p:val>
                                            <p:fltVal val="19.0021"/>
                                          </p:val>
                                        </p:tav>
                                        <p:tav tm="89800">
                                          <p:val>
                                            <p:fltVal val="19.4182"/>
                                          </p:val>
                                        </p:tav>
                                        <p:tav tm="93120">
                                          <p:val>
                                            <p:fltVal val="19.729"/>
                                          </p:val>
                                        </p:tav>
                                        <p:tav tm="96450">
                                          <p:val>
                                            <p:fltVal val="19.9261"/>
                                          </p:val>
                                        </p:tav>
                                        <p:tav tm="100000">
                                          <p:val>
                                            <p:fltVal val="20"/>
                                          </p:val>
                                        </p:tav>
                                      </p:tavLst>
                                    </p:anim>
                                    <p:anim calcmode="lin" valueType="num">
                                      <p:cBhvr additive="mult">
                                        <p:cTn id="12" dur="1000"/>
                                        <p:tgtEl>
                                          <p:spTgt spid="5"/>
                                        </p:tgtEl>
                                        <p:attrNameLst>
                                          <p:attrName>3d.object.scale.x</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anim calcmode="lin" valueType="num">
                                      <p:cBhvr additive="mult">
                                        <p:cTn id="13" dur="1000"/>
                                        <p:tgtEl>
                                          <p:spTgt spid="5"/>
                                        </p:tgtEl>
                                        <p:attrNameLst>
                                          <p:attrName>3d.object.scale.y</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anim calcmode="lin" valueType="num">
                                      <p:cBhvr additive="mult">
                                        <p:cTn id="14" dur="1000"/>
                                        <p:tgtEl>
                                          <p:spTgt spid="5"/>
                                        </p:tgtEl>
                                        <p:attrNameLst>
                                          <p:attrName>3d.object.scale.z</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set>
                                      <p:cBhvr>
                                        <p:cTn id="15" dur="1" fill="hold">
                                          <p:stCondLst>
                                            <p:cond delay="9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24" name="Freeform: Shape 23">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3" name="Picture 12" descr="A group of fake carrots on a blue background&#10;&#10;Description automatically generated">
            <a:extLst>
              <a:ext uri="{FF2B5EF4-FFF2-40B4-BE49-F238E27FC236}">
                <a16:creationId xmlns:a16="http://schemas.microsoft.com/office/drawing/2014/main" id="{43DA05DB-CB96-F53F-A279-600C516F5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 y="-203200"/>
            <a:ext cx="12192309" cy="7487920"/>
          </a:xfrm>
          <a:prstGeom prst="rect">
            <a:avLst/>
          </a:prstGeom>
        </p:spPr>
      </p:pic>
      <p:sp>
        <p:nvSpPr>
          <p:cNvPr id="10" name="TextBox 9">
            <a:extLst>
              <a:ext uri="{FF2B5EF4-FFF2-40B4-BE49-F238E27FC236}">
                <a16:creationId xmlns:a16="http://schemas.microsoft.com/office/drawing/2014/main" id="{C5479C0C-D674-F010-DBB5-BB77E54B2894}"/>
              </a:ext>
            </a:extLst>
          </p:cNvPr>
          <p:cNvSpPr txBox="1"/>
          <p:nvPr/>
        </p:nvSpPr>
        <p:spPr>
          <a:xfrm>
            <a:off x="4306920" y="2952109"/>
            <a:ext cx="7884160" cy="2554545"/>
          </a:xfrm>
          <a:prstGeom prst="rect">
            <a:avLst/>
          </a:prstGeom>
          <a:noFill/>
        </p:spPr>
        <p:txBody>
          <a:bodyPr wrap="square" rtlCol="0">
            <a:spAutoFit/>
          </a:bodyPr>
          <a:lstStyle/>
          <a:p>
            <a:r>
              <a:rPr lang="en-US" sz="4000" dirty="0">
                <a:latin typeface="ADLaM Display" panose="02010000000000000000" pitchFamily="2" charset="0"/>
                <a:ea typeface="ADLaM Display" panose="02010000000000000000" pitchFamily="2" charset="0"/>
                <a:cs typeface="ADLaM Display" panose="02010000000000000000" pitchFamily="2" charset="0"/>
              </a:rPr>
              <a:t>  Kids struggle with ChatGPT or 	  Gemini because the 				  answers are</a:t>
            </a:r>
          </a:p>
          <a:p>
            <a:r>
              <a:rPr lang="en-US" sz="4000" dirty="0">
                <a:latin typeface="ADLaM Display" panose="02010000000000000000" pitchFamily="2" charset="0"/>
                <a:ea typeface="ADLaM Display" panose="02010000000000000000" pitchFamily="2" charset="0"/>
                <a:cs typeface="ADLaM Display" panose="02010000000000000000" pitchFamily="2" charset="0"/>
              </a:rPr>
              <a:t>	           too hard</a:t>
            </a:r>
            <a:endParaRPr lang="fr-FR" sz="40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6" name="Rectangle 5">
            <a:extLst>
              <a:ext uri="{FF2B5EF4-FFF2-40B4-BE49-F238E27FC236}">
                <a16:creationId xmlns:a16="http://schemas.microsoft.com/office/drawing/2014/main" id="{D12C0B92-3B84-5A8F-32D6-7031D5D6A3FE}"/>
              </a:ext>
            </a:extLst>
          </p:cNvPr>
          <p:cNvSpPr/>
          <p:nvPr/>
        </p:nvSpPr>
        <p:spPr>
          <a:xfrm>
            <a:off x="-1" y="-203200"/>
            <a:ext cx="4068000" cy="7487920"/>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CCFFAC8-B289-8226-47EE-32972855C320}"/>
              </a:ext>
            </a:extLst>
          </p:cNvPr>
          <p:cNvSpPr/>
          <p:nvPr/>
        </p:nvSpPr>
        <p:spPr>
          <a:xfrm>
            <a:off x="4069227" y="-182717"/>
            <a:ext cx="4068000" cy="7487920"/>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0127F650-A212-3F6E-2DD1-66EC78252965}"/>
              </a:ext>
            </a:extLst>
          </p:cNvPr>
          <p:cNvSpPr/>
          <p:nvPr/>
        </p:nvSpPr>
        <p:spPr>
          <a:xfrm>
            <a:off x="8124002" y="-203200"/>
            <a:ext cx="4068000" cy="748792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owchart: Connector 8">
            <a:extLst>
              <a:ext uri="{FF2B5EF4-FFF2-40B4-BE49-F238E27FC236}">
                <a16:creationId xmlns:a16="http://schemas.microsoft.com/office/drawing/2014/main" id="{7421225E-8DE3-8052-7A35-F76C88693144}"/>
              </a:ext>
            </a:extLst>
          </p:cNvPr>
          <p:cNvSpPr/>
          <p:nvPr/>
        </p:nvSpPr>
        <p:spPr>
          <a:xfrm>
            <a:off x="1017685" y="66203"/>
            <a:ext cx="1595120" cy="1541681"/>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lowchart: Connector 11">
            <a:extLst>
              <a:ext uri="{FF2B5EF4-FFF2-40B4-BE49-F238E27FC236}">
                <a16:creationId xmlns:a16="http://schemas.microsoft.com/office/drawing/2014/main" id="{E5232FCB-5EDE-4EB1-F074-461E49733DE3}"/>
              </a:ext>
            </a:extLst>
          </p:cNvPr>
          <p:cNvSpPr/>
          <p:nvPr/>
        </p:nvSpPr>
        <p:spPr>
          <a:xfrm>
            <a:off x="9579195" y="70690"/>
            <a:ext cx="1595120" cy="1541681"/>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14" descr="A black and white logo&#10;&#10;Description automatically generated">
            <a:extLst>
              <a:ext uri="{FF2B5EF4-FFF2-40B4-BE49-F238E27FC236}">
                <a16:creationId xmlns:a16="http://schemas.microsoft.com/office/drawing/2014/main" id="{E8B46063-6632-FEBB-BAEB-629C5BD095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736" y="286717"/>
            <a:ext cx="985018" cy="985018"/>
          </a:xfrm>
          <a:prstGeom prst="rect">
            <a:avLst/>
          </a:prstGeom>
        </p:spPr>
      </p:pic>
      <p:pic>
        <p:nvPicPr>
          <p:cNvPr id="34" name="Picture 33" descr="A carrot with green leaves&#10;&#10;Description automatically generated">
            <a:extLst>
              <a:ext uri="{FF2B5EF4-FFF2-40B4-BE49-F238E27FC236}">
                <a16:creationId xmlns:a16="http://schemas.microsoft.com/office/drawing/2014/main" id="{04B20770-4491-9EEA-5088-DE0206D458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269044">
            <a:off x="9976043" y="362064"/>
            <a:ext cx="922232" cy="1019651"/>
          </a:xfrm>
          <a:prstGeom prst="rect">
            <a:avLst/>
          </a:prstGeom>
        </p:spPr>
      </p:pic>
      <p:sp>
        <p:nvSpPr>
          <p:cNvPr id="35" name="TextBox 34">
            <a:extLst>
              <a:ext uri="{FF2B5EF4-FFF2-40B4-BE49-F238E27FC236}">
                <a16:creationId xmlns:a16="http://schemas.microsoft.com/office/drawing/2014/main" id="{68BD19F1-E3A7-0E61-007F-993CFF832BE4}"/>
              </a:ext>
            </a:extLst>
          </p:cNvPr>
          <p:cNvSpPr txBox="1"/>
          <p:nvPr/>
        </p:nvSpPr>
        <p:spPr>
          <a:xfrm>
            <a:off x="336288" y="2408884"/>
            <a:ext cx="3277530" cy="4262705"/>
          </a:xfrm>
          <a:prstGeom prst="rect">
            <a:avLst/>
          </a:prstGeom>
          <a:noFill/>
        </p:spPr>
        <p:txBody>
          <a:bodyPr wrap="square" rtlCol="0">
            <a:spAutoFit/>
          </a:bodyPr>
          <a:lstStyle/>
          <a:p>
            <a:r>
              <a:rPr lang="fr-FR" sz="1100" b="1" dirty="0"/>
              <a:t>Mélange Homogène</a:t>
            </a:r>
          </a:p>
          <a:p>
            <a:pPr>
              <a:buFont typeface="Arial" panose="020B0604020202020204" pitchFamily="34" charset="0"/>
              <a:buChar char="•"/>
            </a:pPr>
            <a:r>
              <a:rPr lang="fr-FR" sz="1100" b="1" dirty="0"/>
              <a:t>Définition:</a:t>
            </a:r>
            <a:r>
              <a:rPr lang="fr-FR" sz="1100" dirty="0"/>
              <a:t> Un mélange homogène est un mélange dans lequel les composants sont uniformément répartis et indiscernables à l'œil nu.</a:t>
            </a:r>
          </a:p>
          <a:p>
            <a:pPr>
              <a:buFont typeface="Arial" panose="020B0604020202020204" pitchFamily="34" charset="0"/>
              <a:buChar char="•"/>
            </a:pPr>
            <a:r>
              <a:rPr lang="fr-FR" sz="1100" b="1" dirty="0"/>
              <a:t>Exemples:</a:t>
            </a:r>
            <a:endParaRPr lang="fr-FR" sz="1100" dirty="0"/>
          </a:p>
          <a:p>
            <a:pPr marL="742950" lvl="1" indent="-285750">
              <a:buFont typeface="Arial" panose="020B0604020202020204" pitchFamily="34" charset="0"/>
              <a:buChar char="•"/>
            </a:pPr>
            <a:r>
              <a:rPr lang="fr-FR" sz="1100" dirty="0"/>
              <a:t>L'eau salée : le sel est complètement dissous dans l'eau.</a:t>
            </a:r>
          </a:p>
          <a:p>
            <a:pPr marL="742950" lvl="1" indent="-285750">
              <a:buFont typeface="Arial" panose="020B0604020202020204" pitchFamily="34" charset="0"/>
              <a:buChar char="•"/>
            </a:pPr>
            <a:r>
              <a:rPr lang="fr-FR" sz="1100" dirty="0"/>
              <a:t>L'air : un mélange de gaz (principalement azote, oxygène, et autres gaz) répartis uniformément.</a:t>
            </a:r>
          </a:p>
          <a:p>
            <a:pPr>
              <a:buFont typeface="Arial" panose="020B0604020202020204" pitchFamily="34" charset="0"/>
              <a:buChar char="•"/>
            </a:pPr>
            <a:r>
              <a:rPr lang="fr-FR" sz="1100" b="1" dirty="0"/>
              <a:t>Caractéristiques:</a:t>
            </a:r>
            <a:endParaRPr lang="fr-FR" sz="1100" dirty="0"/>
          </a:p>
          <a:p>
            <a:pPr marL="742950" lvl="1" indent="-285750">
              <a:buFont typeface="Arial" panose="020B0604020202020204" pitchFamily="34" charset="0"/>
              <a:buChar char="•"/>
            </a:pPr>
            <a:r>
              <a:rPr lang="fr-FR" sz="1100" dirty="0"/>
              <a:t>Apparence uniforme : aucune séparation visible des composants.</a:t>
            </a:r>
          </a:p>
          <a:p>
            <a:pPr marL="742950" lvl="1" indent="-285750">
              <a:buFont typeface="Arial" panose="020B0604020202020204" pitchFamily="34" charset="0"/>
              <a:buChar char="•"/>
            </a:pPr>
            <a:r>
              <a:rPr lang="fr-FR" sz="1100" dirty="0"/>
              <a:t>Une seule phase : les composants sont dans la même phase (solide, liquide ou gaz).</a:t>
            </a:r>
          </a:p>
          <a:p>
            <a:pPr marL="742950" lvl="1" indent="-285750">
              <a:buFont typeface="Arial" panose="020B0604020202020204" pitchFamily="34" charset="0"/>
              <a:buChar char="•"/>
            </a:pPr>
            <a:r>
              <a:rPr lang="fr-FR" sz="1100" dirty="0"/>
              <a:t>Les propriétés physiques et chimiques sont uniformes dans tout le mélange.</a:t>
            </a:r>
          </a:p>
          <a:p>
            <a:r>
              <a:rPr lang="fr-FR" sz="1100" b="1" dirty="0"/>
              <a:t>Mélange Hétérogène</a:t>
            </a:r>
          </a:p>
          <a:p>
            <a:pPr>
              <a:buFont typeface="Arial" panose="020B0604020202020204" pitchFamily="34" charset="0"/>
              <a:buChar char="•"/>
            </a:pPr>
            <a:r>
              <a:rPr lang="fr-FR" sz="1100" b="1" dirty="0"/>
              <a:t>Définition:</a:t>
            </a:r>
            <a:r>
              <a:rPr lang="fr-FR" sz="1100" dirty="0"/>
              <a:t> Un mélange hétérogène est un mélange dans lequel les composants sont répartis de manière non uniforme et sont souvent discernables à l'œil nu ou sous un microscope.</a:t>
            </a:r>
          </a:p>
          <a:p>
            <a:endParaRPr lang="fr-FR" dirty="0"/>
          </a:p>
        </p:txBody>
      </p:sp>
      <p:sp>
        <p:nvSpPr>
          <p:cNvPr id="36" name="Flowchart: Connector 35">
            <a:extLst>
              <a:ext uri="{FF2B5EF4-FFF2-40B4-BE49-F238E27FC236}">
                <a16:creationId xmlns:a16="http://schemas.microsoft.com/office/drawing/2014/main" id="{A4B9D41E-354D-BF8F-40C4-FA7C9D5F1797}"/>
              </a:ext>
            </a:extLst>
          </p:cNvPr>
          <p:cNvSpPr/>
          <p:nvPr/>
        </p:nvSpPr>
        <p:spPr>
          <a:xfrm>
            <a:off x="5073687" y="66203"/>
            <a:ext cx="1595120" cy="1541681"/>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 name="Picture 36" descr="A blue and purple diamond&#10;&#10;Description automatically generated">
            <a:extLst>
              <a:ext uri="{FF2B5EF4-FFF2-40B4-BE49-F238E27FC236}">
                <a16:creationId xmlns:a16="http://schemas.microsoft.com/office/drawing/2014/main" id="{437CD65C-4BEF-E996-75FD-7158E9871F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3730" y="380681"/>
            <a:ext cx="890037" cy="890037"/>
          </a:xfrm>
          <a:prstGeom prst="rect">
            <a:avLst/>
          </a:prstGeom>
        </p:spPr>
      </p:pic>
      <p:sp>
        <p:nvSpPr>
          <p:cNvPr id="42" name="TextBox 41">
            <a:extLst>
              <a:ext uri="{FF2B5EF4-FFF2-40B4-BE49-F238E27FC236}">
                <a16:creationId xmlns:a16="http://schemas.microsoft.com/office/drawing/2014/main" id="{E961820C-68DF-12AB-67CB-B56DAB706700}"/>
              </a:ext>
            </a:extLst>
          </p:cNvPr>
          <p:cNvSpPr txBox="1"/>
          <p:nvPr/>
        </p:nvSpPr>
        <p:spPr>
          <a:xfrm>
            <a:off x="776760" y="1778378"/>
            <a:ext cx="2239615" cy="369332"/>
          </a:xfrm>
          <a:prstGeom prst="rect">
            <a:avLst/>
          </a:prstGeom>
          <a:noFill/>
        </p:spPr>
        <p:txBody>
          <a:bodyPr wrap="square" rtlCol="0">
            <a:spAutoFit/>
          </a:bodyPr>
          <a:lstStyle/>
          <a:p>
            <a:pPr algn="ctr"/>
            <a:r>
              <a:rPr lang="fr-FR" b="1" dirty="0" err="1">
                <a:latin typeface="Avenir Next LT Pro Demi" panose="020F0502020204030204" pitchFamily="34" charset="0"/>
              </a:rPr>
              <a:t>ChatGpt</a:t>
            </a:r>
            <a:endParaRPr lang="fr-FR" b="1" dirty="0">
              <a:latin typeface="Avenir Next LT Pro Demi" panose="020F0502020204030204" pitchFamily="34" charset="0"/>
            </a:endParaRPr>
          </a:p>
        </p:txBody>
      </p:sp>
      <p:sp>
        <p:nvSpPr>
          <p:cNvPr id="43" name="TextBox 42">
            <a:extLst>
              <a:ext uri="{FF2B5EF4-FFF2-40B4-BE49-F238E27FC236}">
                <a16:creationId xmlns:a16="http://schemas.microsoft.com/office/drawing/2014/main" id="{AA851414-49EF-0702-3C3C-DA8ACFF3B1BB}"/>
              </a:ext>
            </a:extLst>
          </p:cNvPr>
          <p:cNvSpPr txBox="1"/>
          <p:nvPr/>
        </p:nvSpPr>
        <p:spPr>
          <a:xfrm>
            <a:off x="4854574" y="1778378"/>
            <a:ext cx="2239615" cy="369332"/>
          </a:xfrm>
          <a:prstGeom prst="rect">
            <a:avLst/>
          </a:prstGeom>
          <a:noFill/>
        </p:spPr>
        <p:txBody>
          <a:bodyPr wrap="square" rtlCol="0">
            <a:spAutoFit/>
          </a:bodyPr>
          <a:lstStyle/>
          <a:p>
            <a:pPr algn="ctr"/>
            <a:r>
              <a:rPr lang="fr-FR" b="1" dirty="0">
                <a:latin typeface="Avenir Next LT Pro Demi" panose="020F0502020204030204" pitchFamily="34" charset="0"/>
              </a:rPr>
              <a:t>Gemini</a:t>
            </a:r>
          </a:p>
        </p:txBody>
      </p:sp>
      <p:sp>
        <p:nvSpPr>
          <p:cNvPr id="44" name="TextBox 43">
            <a:extLst>
              <a:ext uri="{FF2B5EF4-FFF2-40B4-BE49-F238E27FC236}">
                <a16:creationId xmlns:a16="http://schemas.microsoft.com/office/drawing/2014/main" id="{32054A8D-D7C9-2D6F-1F1F-F645D084167E}"/>
              </a:ext>
            </a:extLst>
          </p:cNvPr>
          <p:cNvSpPr txBox="1"/>
          <p:nvPr/>
        </p:nvSpPr>
        <p:spPr>
          <a:xfrm>
            <a:off x="9317351" y="1792563"/>
            <a:ext cx="2239615" cy="369332"/>
          </a:xfrm>
          <a:prstGeom prst="rect">
            <a:avLst/>
          </a:prstGeom>
          <a:noFill/>
        </p:spPr>
        <p:txBody>
          <a:bodyPr wrap="square" rtlCol="0">
            <a:spAutoFit/>
          </a:bodyPr>
          <a:lstStyle/>
          <a:p>
            <a:pPr algn="ctr"/>
            <a:r>
              <a:rPr lang="fr-FR" b="1" dirty="0" err="1">
                <a:latin typeface="Avenir Next LT Pro Demi" panose="020F0502020204030204" pitchFamily="34" charset="0"/>
              </a:rPr>
              <a:t>BunnyBot</a:t>
            </a:r>
            <a:endParaRPr lang="fr-FR" b="1" dirty="0">
              <a:latin typeface="Avenir Next LT Pro Demi" panose="020F0502020204030204" pitchFamily="34" charset="0"/>
            </a:endParaRPr>
          </a:p>
        </p:txBody>
      </p:sp>
      <p:sp>
        <p:nvSpPr>
          <p:cNvPr id="45" name="TextBox 44">
            <a:extLst>
              <a:ext uri="{FF2B5EF4-FFF2-40B4-BE49-F238E27FC236}">
                <a16:creationId xmlns:a16="http://schemas.microsoft.com/office/drawing/2014/main" id="{FE23511D-947D-3127-15A7-99BDBEC3EDD6}"/>
              </a:ext>
            </a:extLst>
          </p:cNvPr>
          <p:cNvSpPr txBox="1"/>
          <p:nvPr/>
        </p:nvSpPr>
        <p:spPr>
          <a:xfrm>
            <a:off x="4553031" y="2324861"/>
            <a:ext cx="3157777" cy="4939814"/>
          </a:xfrm>
          <a:prstGeom prst="rect">
            <a:avLst/>
          </a:prstGeom>
          <a:noFill/>
        </p:spPr>
        <p:txBody>
          <a:bodyPr wrap="square" rtlCol="0">
            <a:spAutoFit/>
          </a:bodyPr>
          <a:lstStyle/>
          <a:p>
            <a:r>
              <a:rPr lang="fr-FR" sz="1100" b="1" dirty="0"/>
              <a:t>Différence entre mélange homogène et hétérogène</a:t>
            </a:r>
          </a:p>
          <a:p>
            <a:r>
              <a:rPr lang="fr-FR" sz="1100" b="1" dirty="0"/>
              <a:t>Mélange homogène:</a:t>
            </a:r>
            <a:endParaRPr lang="fr-FR" sz="1100" dirty="0"/>
          </a:p>
          <a:p>
            <a:pPr>
              <a:buFont typeface="Arial" panose="020B0604020202020204" pitchFamily="34" charset="0"/>
              <a:buChar char="•"/>
            </a:pPr>
            <a:r>
              <a:rPr lang="fr-FR" sz="1100" dirty="0"/>
              <a:t>Un mélange homogène est un mélange dont la composition est </a:t>
            </a:r>
            <a:r>
              <a:rPr lang="fr-FR" sz="1100" b="1" dirty="0"/>
              <a:t>uniforme</a:t>
            </a:r>
            <a:r>
              <a:rPr lang="fr-FR" sz="1100" dirty="0"/>
              <a:t> à l'échelle macroscopique. Cela signifie que </a:t>
            </a:r>
            <a:r>
              <a:rPr lang="fr-FR" sz="1100" b="1" dirty="0"/>
              <a:t>on ne peut pas distinguer les différents constituants du mélange à l'œil nu</a:t>
            </a:r>
            <a:r>
              <a:rPr lang="fr-FR" sz="1100" dirty="0"/>
              <a:t>.</a:t>
            </a:r>
          </a:p>
          <a:p>
            <a:pPr>
              <a:buFont typeface="Arial" panose="020B0604020202020204" pitchFamily="34" charset="0"/>
              <a:buChar char="•"/>
            </a:pPr>
            <a:r>
              <a:rPr lang="fr-FR" sz="1100" dirty="0"/>
              <a:t>Les mélanges homogènes sont également appelés </a:t>
            </a:r>
            <a:r>
              <a:rPr lang="fr-FR" sz="1100" b="1" dirty="0"/>
              <a:t>solutions</a:t>
            </a:r>
            <a:r>
              <a:rPr lang="fr-FR" sz="1100" dirty="0"/>
              <a:t>.</a:t>
            </a:r>
          </a:p>
          <a:p>
            <a:pPr>
              <a:buFont typeface="Arial" panose="020B0604020202020204" pitchFamily="34" charset="0"/>
              <a:buChar char="•"/>
            </a:pPr>
            <a:r>
              <a:rPr lang="fr-FR" sz="1100" dirty="0"/>
              <a:t>Exemples de mélanges homogènes :</a:t>
            </a:r>
          </a:p>
          <a:p>
            <a:pPr marL="742950" lvl="1" indent="-285750">
              <a:buFont typeface="Arial" panose="020B0604020202020204" pitchFamily="34" charset="0"/>
              <a:buChar char="•"/>
            </a:pPr>
            <a:r>
              <a:rPr lang="fr-FR" sz="1100" dirty="0"/>
              <a:t>Eau salée</a:t>
            </a:r>
          </a:p>
          <a:p>
            <a:pPr marL="742950" lvl="1" indent="-285750">
              <a:buFont typeface="Arial" panose="020B0604020202020204" pitchFamily="34" charset="0"/>
              <a:buChar char="•"/>
            </a:pPr>
            <a:r>
              <a:rPr lang="fr-FR" sz="1100" dirty="0"/>
              <a:t>Air</a:t>
            </a:r>
          </a:p>
          <a:p>
            <a:pPr marL="742950" lvl="1" indent="-285750">
              <a:buFont typeface="Arial" panose="020B0604020202020204" pitchFamily="34" charset="0"/>
              <a:buChar char="•"/>
            </a:pPr>
            <a:r>
              <a:rPr lang="fr-FR" sz="1100" dirty="0"/>
              <a:t>Lait</a:t>
            </a:r>
          </a:p>
          <a:p>
            <a:pPr marL="742950" lvl="1" indent="-285750">
              <a:buFont typeface="Arial" panose="020B0604020202020204" pitchFamily="34" charset="0"/>
              <a:buChar char="•"/>
            </a:pPr>
            <a:r>
              <a:rPr lang="fr-FR" sz="1100" dirty="0"/>
              <a:t>Laiton (alliage de cuivre et de zinc)</a:t>
            </a:r>
          </a:p>
          <a:p>
            <a:r>
              <a:rPr lang="fr-FR" sz="1100" b="1" dirty="0"/>
              <a:t>Mélange hétérogène:</a:t>
            </a:r>
            <a:endParaRPr lang="fr-FR" sz="1100" dirty="0"/>
          </a:p>
          <a:p>
            <a:pPr>
              <a:buFont typeface="Arial" panose="020B0604020202020204" pitchFamily="34" charset="0"/>
              <a:buChar char="•"/>
            </a:pPr>
            <a:r>
              <a:rPr lang="fr-FR" sz="1100" dirty="0"/>
              <a:t>Un mélange hétérogène est un mélange dont la composition est </a:t>
            </a:r>
            <a:r>
              <a:rPr lang="fr-FR" sz="1100" b="1" dirty="0"/>
              <a:t>non uniforme</a:t>
            </a:r>
            <a:r>
              <a:rPr lang="fr-FR" sz="1100" dirty="0"/>
              <a:t> à l'échelle macroscopique. Cela signifie que </a:t>
            </a:r>
            <a:r>
              <a:rPr lang="fr-FR" sz="1100" b="1" dirty="0"/>
              <a:t>on peut distinguer les différents constituants du mélange à l'œil nu</a:t>
            </a:r>
            <a:r>
              <a:rPr lang="fr-FR" sz="1100" dirty="0"/>
              <a:t>.</a:t>
            </a:r>
          </a:p>
          <a:p>
            <a:pPr>
              <a:buFont typeface="Arial" panose="020B0604020202020204" pitchFamily="34" charset="0"/>
              <a:buChar char="•"/>
            </a:pPr>
            <a:r>
              <a:rPr lang="fr-FR" sz="1100" dirty="0"/>
              <a:t>Exemples de mélanges hétérogènes :</a:t>
            </a:r>
          </a:p>
          <a:p>
            <a:pPr marL="742950" lvl="1" indent="-285750">
              <a:buFont typeface="Arial" panose="020B0604020202020204" pitchFamily="34" charset="0"/>
              <a:buChar char="•"/>
            </a:pPr>
            <a:r>
              <a:rPr lang="fr-FR" sz="1100" dirty="0"/>
              <a:t>Granit (mélange de quartz, de feldspath et de mica)</a:t>
            </a:r>
          </a:p>
          <a:p>
            <a:pPr marL="742950" lvl="1" indent="-285750">
              <a:buFont typeface="Arial" panose="020B0604020202020204" pitchFamily="34" charset="0"/>
              <a:buChar char="•"/>
            </a:pPr>
            <a:r>
              <a:rPr lang="fr-FR" sz="1100" dirty="0"/>
              <a:t>Salade</a:t>
            </a:r>
          </a:p>
          <a:p>
            <a:pPr marL="742950" lvl="1" indent="-285750">
              <a:buFont typeface="Arial" panose="020B0604020202020204" pitchFamily="34" charset="0"/>
              <a:buChar char="•"/>
            </a:pPr>
            <a:r>
              <a:rPr lang="fr-FR" sz="1100" dirty="0"/>
              <a:t>Sable</a:t>
            </a:r>
          </a:p>
          <a:p>
            <a:pPr marL="742950" lvl="1" indent="-285750">
              <a:buFont typeface="Arial" panose="020B0604020202020204" pitchFamily="34" charset="0"/>
              <a:buChar char="•"/>
            </a:pPr>
            <a:r>
              <a:rPr lang="fr-FR" sz="1100" dirty="0"/>
              <a:t>Mélange eau et huile</a:t>
            </a:r>
          </a:p>
          <a:p>
            <a:endParaRPr lang="fr-FR" dirty="0"/>
          </a:p>
        </p:txBody>
      </p:sp>
      <p:sp>
        <p:nvSpPr>
          <p:cNvPr id="46" name="TextBox 45">
            <a:extLst>
              <a:ext uri="{FF2B5EF4-FFF2-40B4-BE49-F238E27FC236}">
                <a16:creationId xmlns:a16="http://schemas.microsoft.com/office/drawing/2014/main" id="{B73AD743-9A45-F1A5-8343-244BB84EFED4}"/>
              </a:ext>
            </a:extLst>
          </p:cNvPr>
          <p:cNvSpPr txBox="1"/>
          <p:nvPr/>
        </p:nvSpPr>
        <p:spPr>
          <a:xfrm>
            <a:off x="8716495" y="2604977"/>
            <a:ext cx="2756035" cy="3924151"/>
          </a:xfrm>
          <a:prstGeom prst="rect">
            <a:avLst/>
          </a:prstGeom>
          <a:noFill/>
        </p:spPr>
        <p:txBody>
          <a:bodyPr wrap="square" rtlCol="0">
            <a:spAutoFit/>
          </a:bodyPr>
          <a:lstStyle/>
          <a:p>
            <a:r>
              <a:rPr lang="fr-FR" sz="1050" dirty="0"/>
              <a:t>Mélange homogène:</a:t>
            </a:r>
          </a:p>
          <a:p>
            <a:endParaRPr lang="fr-FR" sz="1050" dirty="0"/>
          </a:p>
          <a:p>
            <a:r>
              <a:rPr lang="fr-FR" sz="1050" dirty="0"/>
              <a:t>Imagine une tasse de jus d'orange. Tu ne vois pas de morceaux ou de parties différentes. Le jus est le même partout, comme une couleur unie sur une toile. C'est un mélange homogène.</a:t>
            </a:r>
          </a:p>
          <a:p>
            <a:r>
              <a:rPr lang="fr-FR" sz="1050" dirty="0"/>
              <a:t>Mélange hétérogène:</a:t>
            </a:r>
          </a:p>
          <a:p>
            <a:endParaRPr lang="fr-FR" sz="1050" dirty="0"/>
          </a:p>
          <a:p>
            <a:r>
              <a:rPr lang="fr-FR" sz="1050" dirty="0"/>
              <a:t>Maintenant, imagine une salade de fruits. Tu vois des morceaux de fruits différents, comme des fraises, des bananes et des kiwis. Le mélange n'est pas uniforme. Tu peux distinguer les différents ingrédients. C'est un mélange hétérogène.</a:t>
            </a:r>
          </a:p>
          <a:p>
            <a:endParaRPr lang="fr-FR" sz="1050" dirty="0"/>
          </a:p>
          <a:p>
            <a:r>
              <a:rPr lang="fr-FR" sz="1050" dirty="0"/>
              <a:t>Différence principale:</a:t>
            </a:r>
          </a:p>
          <a:p>
            <a:endParaRPr lang="fr-FR" sz="1050" dirty="0"/>
          </a:p>
          <a:p>
            <a:r>
              <a:rPr lang="fr-FR" sz="1050" dirty="0"/>
              <a:t>La principale différence est que dans un mélange homogène, tu ne peux pas distinguer les différents ingrédients, alors que dans un mélange hétérogène, tu peux les voir</a:t>
            </a:r>
            <a:r>
              <a:rPr lang="fr-FR" dirty="0"/>
              <a:t>.</a:t>
            </a:r>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1B4B3E3E-5B3C-8F32-A615-EBD9100059B6}"/>
                  </a:ext>
                </a:extLst>
              </p:cNvPr>
              <p:cNvGraphicFramePr>
                <a:graphicFrameLocks noChangeAspect="1"/>
              </p:cNvGraphicFramePr>
              <p:nvPr>
                <p:extLst>
                  <p:ext uri="{D42A27DB-BD31-4B8C-83A1-F6EECF244321}">
                    <p14:modId xmlns:p14="http://schemas.microsoft.com/office/powerpoint/2010/main" val="1394980536"/>
                  </p:ext>
                </p:extLst>
              </p:nvPr>
            </p:nvGraphicFramePr>
            <p:xfrm>
              <a:off x="12937708" y="1306507"/>
              <a:ext cx="3418304" cy="5817782"/>
            </p:xfrm>
            <a:graphic>
              <a:graphicData uri="http://schemas.microsoft.com/office/drawing/2017/model3d">
                <am3d:model3d r:embed="rId6">
                  <am3d:spPr>
                    <a:xfrm>
                      <a:off x="0" y="0"/>
                      <a:ext cx="3418304" cy="5817782"/>
                    </a:xfrm>
                    <a:prstGeom prst="rect">
                      <a:avLst/>
                    </a:prstGeom>
                  </am3d:spPr>
                  <am3d:camera>
                    <am3d:pos x="0" y="0" z="64409674"/>
                    <am3d:up dx="0" dy="36000000" dz="0"/>
                    <am3d:lookAt x="0" y="0" z="0"/>
                    <am3d:perspective fov="2700000"/>
                  </am3d:camera>
                  <am3d:trans>
                    <am3d:meterPerModelUnit n="405734" d="1000000"/>
                    <am3d:preTrans dx="-1020305" dy="-17922822" dz="-1419617"/>
                    <am3d:scale>
                      <am3d:sx n="1000000" d="1000000"/>
                      <am3d:sy n="1000000" d="1000000"/>
                      <am3d:sz n="1000000" d="1000000"/>
                    </am3d:scale>
                    <am3d:rot ax="1614323" ay="956434" az="476043"/>
                    <am3d:postTrans dx="0" dy="0" dz="0"/>
                  </am3d:trans>
                  <am3d:raster rName="Office3DRenderer" rVer="16.0.8326">
                    <am3d:blip r:embed="rId7"/>
                  </am3d:raster>
                  <am3d:objViewport viewportSz="82553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1B4B3E3E-5B3C-8F32-A615-EBD9100059B6}"/>
                  </a:ext>
                </a:extLst>
              </p:cNvPr>
              <p:cNvPicPr>
                <a:picLocks noGrp="1" noRot="1" noChangeAspect="1" noMove="1" noResize="1" noEditPoints="1" noAdjustHandles="1" noChangeArrowheads="1" noChangeShapeType="1" noCrop="1"/>
              </p:cNvPicPr>
              <p:nvPr/>
            </p:nvPicPr>
            <p:blipFill>
              <a:blip r:embed="rId7"/>
              <a:stretch>
                <a:fillRect/>
              </a:stretch>
            </p:blipFill>
            <p:spPr>
              <a:xfrm>
                <a:off x="12937708" y="1306507"/>
                <a:ext cx="3418304" cy="5817782"/>
              </a:xfrm>
              <a:prstGeom prst="rect">
                <a:avLst/>
              </a:prstGeom>
            </p:spPr>
          </p:pic>
        </mc:Fallback>
      </mc:AlternateContent>
    </p:spTree>
    <p:extLst>
      <p:ext uri="{BB962C8B-B14F-4D97-AF65-F5344CB8AC3E}">
        <p14:creationId xmlns:p14="http://schemas.microsoft.com/office/powerpoint/2010/main" val="22003581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A925F4-C0E2-91E8-39C8-91A235F239FB}"/>
              </a:ext>
            </a:extLst>
          </p:cNvPr>
          <p:cNvSpPr txBox="1"/>
          <p:nvPr/>
        </p:nvSpPr>
        <p:spPr>
          <a:xfrm>
            <a:off x="-826327" y="278153"/>
            <a:ext cx="13844654" cy="769441"/>
          </a:xfrm>
          <a:prstGeom prst="rect">
            <a:avLst/>
          </a:prstGeom>
          <a:noFill/>
        </p:spPr>
        <p:txBody>
          <a:bodyPr wrap="square" rtlCol="0">
            <a:spAutoFit/>
          </a:bodyPr>
          <a:lstStyle/>
          <a:p>
            <a:r>
              <a:rPr lang="fr-FR" sz="4400" dirty="0">
                <a:latin typeface="ADLaM Display" panose="02010000000000000000" pitchFamily="2" charset="0"/>
                <a:ea typeface="ADLaM Display" panose="02010000000000000000" pitchFamily="2" charset="0"/>
                <a:cs typeface="ADLaM Display" panose="02010000000000000000" pitchFamily="2" charset="0"/>
              </a:rPr>
              <a:t>	</a:t>
            </a:r>
            <a:r>
              <a:rPr lang="fr-FR" sz="4400" dirty="0" err="1">
                <a:latin typeface="ADLaM Display" panose="02010000000000000000" pitchFamily="2" charset="0"/>
                <a:ea typeface="ADLaM Display" panose="02010000000000000000" pitchFamily="2" charset="0"/>
                <a:cs typeface="ADLaM Display" panose="02010000000000000000" pitchFamily="2" charset="0"/>
              </a:rPr>
              <a:t>Technical</a:t>
            </a:r>
            <a:r>
              <a:rPr lang="fr-FR" sz="4400" dirty="0">
                <a:latin typeface="ADLaM Display" panose="02010000000000000000" pitchFamily="2" charset="0"/>
                <a:ea typeface="ADLaM Display" panose="02010000000000000000" pitchFamily="2" charset="0"/>
                <a:cs typeface="ADLaM Display" panose="02010000000000000000" pitchFamily="2" charset="0"/>
              </a:rPr>
              <a:t> </a:t>
            </a:r>
            <a:r>
              <a:rPr lang="fr-FR" sz="4400" dirty="0" err="1">
                <a:latin typeface="ADLaM Display" panose="02010000000000000000" pitchFamily="2" charset="0"/>
                <a:ea typeface="ADLaM Display" panose="02010000000000000000" pitchFamily="2" charset="0"/>
                <a:cs typeface="ADLaM Display" panose="02010000000000000000" pitchFamily="2" charset="0"/>
              </a:rPr>
              <a:t>Implementation</a:t>
            </a:r>
            <a:r>
              <a:rPr lang="fr-FR" sz="4400" dirty="0">
                <a:latin typeface="ADLaM Display" panose="02010000000000000000" pitchFamily="2" charset="0"/>
                <a:ea typeface="ADLaM Display" panose="02010000000000000000" pitchFamily="2" charset="0"/>
                <a:cs typeface="ADLaM Display" panose="02010000000000000000" pitchFamily="2" charset="0"/>
              </a:rPr>
              <a:t> and Simulation</a:t>
            </a: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0A6A98A4-BBF1-5A2F-E0CD-04743153278C}"/>
                  </a:ext>
                </a:extLst>
              </p:cNvPr>
              <p:cNvGraphicFramePr>
                <a:graphicFrameLocks noChangeAspect="1"/>
              </p:cNvGraphicFramePr>
              <p:nvPr/>
            </p:nvGraphicFramePr>
            <p:xfrm>
              <a:off x="10400413" y="1196023"/>
              <a:ext cx="2885086" cy="5855868"/>
            </p:xfrm>
            <a:graphic>
              <a:graphicData uri="http://schemas.microsoft.com/office/drawing/2017/model3d">
                <am3d:model3d r:embed="rId2">
                  <am3d:spPr>
                    <a:xfrm>
                      <a:off x="0" y="0"/>
                      <a:ext cx="2885086" cy="5855868"/>
                    </a:xfrm>
                    <a:prstGeom prst="rect">
                      <a:avLst/>
                    </a:prstGeom>
                  </am3d:spPr>
                  <am3d:camera>
                    <am3d:pos x="0" y="0" z="64409674"/>
                    <am3d:up dx="0" dy="36000000" dz="0"/>
                    <am3d:lookAt x="0" y="0" z="0"/>
                    <am3d:perspective fov="2700000"/>
                  </am3d:camera>
                  <am3d:trans>
                    <am3d:meterPerModelUnit n="405734" d="1000000"/>
                    <am3d:preTrans dx="-1020305" dy="-17922822" dz="-1419617"/>
                    <am3d:scale>
                      <am3d:sx n="1000000" d="1000000"/>
                      <am3d:sy n="1000000" d="1000000"/>
                      <am3d:sz n="1000000" d="1000000"/>
                    </am3d:scale>
                    <am3d:rot ax="1832536" ay="-401651" az="-236072"/>
                    <am3d:postTrans dx="0" dy="0" dz="0"/>
                  </am3d:trans>
                  <am3d:raster rName="Office3DRenderer" rVer="16.0.8326">
                    <am3d:blip r:embed="rId3"/>
                  </am3d:raster>
                  <am3d:objViewport viewportSz="82553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0A6A98A4-BBF1-5A2F-E0CD-04743153278C}"/>
                  </a:ext>
                </a:extLst>
              </p:cNvPr>
              <p:cNvPicPr>
                <a:picLocks noGrp="1" noRot="1" noChangeAspect="1" noMove="1" noResize="1" noEditPoints="1" noAdjustHandles="1" noChangeArrowheads="1" noChangeShapeType="1" noCrop="1"/>
              </p:cNvPicPr>
              <p:nvPr/>
            </p:nvPicPr>
            <p:blipFill>
              <a:blip r:embed="rId3"/>
              <a:stretch>
                <a:fillRect/>
              </a:stretch>
            </p:blipFill>
            <p:spPr>
              <a:xfrm>
                <a:off x="10400413" y="1196023"/>
                <a:ext cx="2885086" cy="5855868"/>
              </a:xfrm>
              <a:prstGeom prst="rect">
                <a:avLst/>
              </a:prstGeom>
            </p:spPr>
          </p:pic>
        </mc:Fallback>
      </mc:AlternateContent>
      <p:sp>
        <p:nvSpPr>
          <p:cNvPr id="12" name="TextBox 11">
            <a:extLst>
              <a:ext uri="{FF2B5EF4-FFF2-40B4-BE49-F238E27FC236}">
                <a16:creationId xmlns:a16="http://schemas.microsoft.com/office/drawing/2014/main" id="{BD689015-EF71-AC02-92E9-29CC1D2DFCE2}"/>
              </a:ext>
            </a:extLst>
          </p:cNvPr>
          <p:cNvSpPr txBox="1"/>
          <p:nvPr/>
        </p:nvSpPr>
        <p:spPr>
          <a:xfrm>
            <a:off x="472440" y="2215742"/>
            <a:ext cx="9555480" cy="3970318"/>
          </a:xfrm>
          <a:prstGeom prst="rect">
            <a:avLst/>
          </a:prstGeom>
          <a:noFill/>
        </p:spPr>
        <p:txBody>
          <a:bodyPr wrap="square" rtlCol="0">
            <a:spAutoFit/>
          </a:bodyPr>
          <a:lstStyle/>
          <a:p>
            <a:r>
              <a:rPr lang="en-US" sz="2800" b="1" dirty="0"/>
              <a:t>Technologies Used:</a:t>
            </a:r>
          </a:p>
          <a:p>
            <a:r>
              <a:rPr lang="en-US" sz="2800" b="1" dirty="0"/>
              <a:t>Backend Integration:</a:t>
            </a:r>
            <a:r>
              <a:rPr lang="en-US" sz="2800" dirty="0"/>
              <a:t> Flask framework for integrating HTML and CSS files and managing server-side operations as needed.</a:t>
            </a:r>
          </a:p>
          <a:p>
            <a:r>
              <a:rPr lang="en-US" sz="2800" b="1" dirty="0"/>
              <a:t>Frontend:</a:t>
            </a:r>
            <a:r>
              <a:rPr lang="en-US" sz="2800" dirty="0"/>
              <a:t> HTML, CSS, and JavaScript for creating the user interface and client-side interactions.</a:t>
            </a:r>
          </a:p>
          <a:p>
            <a:r>
              <a:rPr lang="en-US" sz="2800" b="1" dirty="0"/>
              <a:t>Libraries/</a:t>
            </a:r>
            <a:r>
              <a:rPr lang="en-US" sz="2800" b="1" dirty="0" err="1"/>
              <a:t>APIs:</a:t>
            </a:r>
            <a:r>
              <a:rPr lang="en-US" sz="2800" dirty="0" err="1"/>
              <a:t>GenAI</a:t>
            </a:r>
            <a:r>
              <a:rPr lang="en-US" sz="2800" dirty="0"/>
              <a:t> library for integrating natural language processing capabilities, ensuring answers are simple and easy for kids to understand</a:t>
            </a:r>
            <a:endParaRPr lang="fr-FR" sz="2800" dirty="0"/>
          </a:p>
        </p:txBody>
      </p:sp>
    </p:spTree>
    <p:extLst>
      <p:ext uri="{BB962C8B-B14F-4D97-AF65-F5344CB8AC3E}">
        <p14:creationId xmlns:p14="http://schemas.microsoft.com/office/powerpoint/2010/main" val="5108479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564</TotalTime>
  <Words>1088</Words>
  <Application>Microsoft Office PowerPoint</Application>
  <PresentationFormat>Widescreen</PresentationFormat>
  <Paragraphs>124</Paragraphs>
  <Slides>22</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Meiryo</vt:lpstr>
      <vt:lpstr>ADLaM Display</vt:lpstr>
      <vt:lpstr>Aharoni</vt:lpstr>
      <vt:lpstr>Amasis MT Pro Medium</vt:lpstr>
      <vt:lpstr>Aptos</vt:lpstr>
      <vt:lpstr>Aptos Display</vt:lpstr>
      <vt:lpstr>Arial</vt:lpstr>
      <vt:lpstr>Avenir Next LT Pro Demi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dherarkhdher3@gmail.com</dc:creator>
  <cp:lastModifiedBy>dherarkhdher3@gmail.com</cp:lastModifiedBy>
  <cp:revision>9</cp:revision>
  <dcterms:created xsi:type="dcterms:W3CDTF">2024-06-29T23:15:28Z</dcterms:created>
  <dcterms:modified xsi:type="dcterms:W3CDTF">2024-06-30T08:39:35Z</dcterms:modified>
</cp:coreProperties>
</file>